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Lst>
  <p:notesMasterIdLst>
    <p:notesMasterId r:id="rId54"/>
  </p:notesMasterIdLst>
  <p:sldIdLst>
    <p:sldId id="257" r:id="rId3"/>
    <p:sldId id="281" r:id="rId4"/>
    <p:sldId id="282" r:id="rId5"/>
    <p:sldId id="283" r:id="rId6"/>
    <p:sldId id="284" r:id="rId7"/>
    <p:sldId id="285" r:id="rId8"/>
    <p:sldId id="286" r:id="rId9"/>
    <p:sldId id="287" r:id="rId10"/>
    <p:sldId id="288" r:id="rId11"/>
    <p:sldId id="289" r:id="rId12"/>
    <p:sldId id="291" r:id="rId13"/>
    <p:sldId id="300" r:id="rId14"/>
    <p:sldId id="301" r:id="rId15"/>
    <p:sldId id="298" r:id="rId16"/>
    <p:sldId id="292" r:id="rId17"/>
    <p:sldId id="293" r:id="rId18"/>
    <p:sldId id="294" r:id="rId19"/>
    <p:sldId id="302" r:id="rId20"/>
    <p:sldId id="303" r:id="rId21"/>
    <p:sldId id="310" r:id="rId22"/>
    <p:sldId id="311" r:id="rId23"/>
    <p:sldId id="312" r:id="rId24"/>
    <p:sldId id="313" r:id="rId25"/>
    <p:sldId id="314" r:id="rId26"/>
    <p:sldId id="315" r:id="rId27"/>
    <p:sldId id="296" r:id="rId28"/>
    <p:sldId id="299" r:id="rId29"/>
    <p:sldId id="290" r:id="rId30"/>
    <p:sldId id="259" r:id="rId31"/>
    <p:sldId id="265" r:id="rId32"/>
    <p:sldId id="264" r:id="rId33"/>
    <p:sldId id="258" r:id="rId34"/>
    <p:sldId id="263" r:id="rId35"/>
    <p:sldId id="262" r:id="rId36"/>
    <p:sldId id="261" r:id="rId37"/>
    <p:sldId id="273" r:id="rId38"/>
    <p:sldId id="260" r:id="rId39"/>
    <p:sldId id="266" r:id="rId40"/>
    <p:sldId id="267" r:id="rId41"/>
    <p:sldId id="268" r:id="rId42"/>
    <p:sldId id="269" r:id="rId43"/>
    <p:sldId id="270" r:id="rId44"/>
    <p:sldId id="271" r:id="rId45"/>
    <p:sldId id="275" r:id="rId46"/>
    <p:sldId id="272" r:id="rId47"/>
    <p:sldId id="277" r:id="rId48"/>
    <p:sldId id="276" r:id="rId49"/>
    <p:sldId id="278" r:id="rId50"/>
    <p:sldId id="279" r:id="rId51"/>
    <p:sldId id="280" r:id="rId52"/>
    <p:sldId id="274" r:id="rId53"/>
  </p:sldIdLst>
  <p:sldSz cx="9144000" cy="5143500" type="screen16x9"/>
  <p:notesSz cx="6797675" cy="9926638"/>
  <p:embeddedFontLst>
    <p:embeddedFont>
      <p:font typeface="Roboto" panose="02000000000000000000" pitchFamily="2" charset="0"/>
      <p:regular r:id="rId55"/>
      <p:bold r:id="rId56"/>
      <p:italic r:id="rId57"/>
      <p:boldItalic r:id="rId58"/>
    </p:embeddedFont>
    <p:embeddedFont>
      <p:font typeface="Webdings" panose="05030102010509060703" pitchFamily="18" charset="2"/>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D Paige Dela Merced" initials="OD" lastIdx="1" clrIdx="0">
    <p:extLst>
      <p:ext uri="{19B8F6BF-5375-455C-9EA6-DF929625EA0E}">
        <p15:presenceInfo xmlns:p15="http://schemas.microsoft.com/office/powerpoint/2012/main" userId="986fa8ccbb691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735" autoAdjust="0"/>
  </p:normalViewPr>
  <p:slideViewPr>
    <p:cSldViewPr snapToGrid="0">
      <p:cViewPr varScale="1">
        <p:scale>
          <a:sx n="59" d="100"/>
          <a:sy n="59" d="100"/>
        </p:scale>
        <p:origin x="1661"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TinFDerafera\Documents\2019_CEP%20Phase%202\Output%204\3-2_CEP2_PT2%20WG4%20files\CEP2_LDRRMP%20course%20materials\Figures\LDRRM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032972956695049E-2"/>
          <c:y val="3.1694189413732365E-2"/>
          <c:w val="0.74558689583070226"/>
          <c:h val="0.93661162117253527"/>
        </c:manualLayout>
      </c:layout>
      <c:pie3DChart>
        <c:varyColors val="1"/>
        <c:ser>
          <c:idx val="0"/>
          <c:order val="0"/>
          <c:spPr>
            <a:gradFill>
              <a:gsLst>
                <a:gs pos="79000">
                  <a:srgbClr val="E04D4D"/>
                </a:gs>
                <a:gs pos="47000">
                  <a:srgbClr val="C00000"/>
                </a:gs>
                <a:gs pos="0">
                  <a:srgbClr val="FF9999"/>
                </a:gs>
              </a:gsLst>
              <a:lin ang="16200000" scaled="1"/>
            </a:gradFill>
          </c:spPr>
          <c:dPt>
            <c:idx val="0"/>
            <c:bubble3D val="0"/>
            <c:spPr>
              <a:gradFill>
                <a:gsLst>
                  <a:gs pos="79000">
                    <a:srgbClr val="E04D4D"/>
                  </a:gs>
                  <a:gs pos="47000">
                    <a:srgbClr val="C00000"/>
                  </a:gs>
                  <a:gs pos="0">
                    <a:srgbClr val="FF9999"/>
                  </a:gs>
                </a:gsLst>
                <a:lin ang="16200000" scaled="1"/>
              </a:gra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39F-49AF-9F9A-BD347AC1F81A}"/>
              </c:ext>
            </c:extLst>
          </c:dPt>
          <c:dPt>
            <c:idx val="1"/>
            <c:bubble3D val="0"/>
            <c:spPr>
              <a:gradFill>
                <a:gsLst>
                  <a:gs pos="0">
                    <a:srgbClr val="00B0F0"/>
                  </a:gs>
                  <a:gs pos="43000">
                    <a:srgbClr val="00B050"/>
                  </a:gs>
                  <a:gs pos="83000">
                    <a:srgbClr val="FFFF00"/>
                  </a:gs>
                </a:gsLst>
                <a:lin ang="16200000" scaled="1"/>
              </a:gra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39F-49AF-9F9A-BD347AC1F81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Sheet1!$B$3:$B$4</c:f>
              <c:strCache>
                <c:ptCount val="2"/>
                <c:pt idx="0">
                  <c:v>Quick Response </c:v>
                </c:pt>
                <c:pt idx="1">
                  <c:v>Pre- and Post- Disaster</c:v>
                </c:pt>
              </c:strCache>
            </c:strRef>
          </c:cat>
          <c:val>
            <c:numRef>
              <c:f>Sheet1!$C$3:$C$4</c:f>
              <c:numCache>
                <c:formatCode>0%</c:formatCode>
                <c:ptCount val="2"/>
                <c:pt idx="0">
                  <c:v>0.3</c:v>
                </c:pt>
                <c:pt idx="1">
                  <c:v>0.7</c:v>
                </c:pt>
              </c:numCache>
            </c:numRef>
          </c:val>
          <c:extLst>
            <c:ext xmlns:c16="http://schemas.microsoft.com/office/drawing/2014/chart" uri="{C3380CC4-5D6E-409C-BE32-E72D297353CC}">
              <c16:uniqueId val="{00000004-939F-49AF-9F9A-BD347AC1F81A}"/>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7C35C-B050-41D8-80F5-4C30E24F8B88}" type="doc">
      <dgm:prSet loTypeId="urn:microsoft.com/office/officeart/2009/3/layout/SubStepProcess" loCatId="process" qsTypeId="urn:microsoft.com/office/officeart/2005/8/quickstyle/simple5" qsCatId="simple" csTypeId="urn:microsoft.com/office/officeart/2005/8/colors/accent2_1" csCatId="accent2" phldr="1"/>
      <dgm:spPr/>
      <dgm:t>
        <a:bodyPr/>
        <a:lstStyle/>
        <a:p>
          <a:endParaRPr lang="en-PH"/>
        </a:p>
      </dgm:t>
    </dgm:pt>
    <dgm:pt modelId="{69D17004-04F3-47C8-B158-CF2DE9E103DD}">
      <dgm:prSet phldrT="[Text]"/>
      <dgm:spPr>
        <a:xfrm>
          <a:off x="4457" y="389673"/>
          <a:ext cx="1848180" cy="1848180"/>
        </a:xfrm>
        <a:prstGeom prst="ellipse">
          <a:avLst/>
        </a:prstGeom>
      </dgm:spPr>
      <dgm:t>
        <a:bodyPr/>
        <a:lstStyle/>
        <a:p>
          <a:pPr>
            <a:buNone/>
          </a:pPr>
          <a:r>
            <a:rPr lang="en-US" dirty="0">
              <a:solidFill>
                <a:schemeClr val="accent6"/>
              </a:solidFill>
              <a:latin typeface="Roboto" panose="02000000000000000000" pitchFamily="2" charset="0"/>
              <a:ea typeface="+mn-ea"/>
              <a:cs typeface="+mn-cs"/>
            </a:rPr>
            <a:t>strengthen local capacities</a:t>
          </a:r>
          <a:endParaRPr lang="en-PH" dirty="0">
            <a:solidFill>
              <a:schemeClr val="accent6"/>
            </a:solidFill>
            <a:latin typeface="Roboto" panose="02000000000000000000" pitchFamily="2" charset="0"/>
            <a:ea typeface="+mn-ea"/>
            <a:cs typeface="+mn-cs"/>
          </a:endParaRPr>
        </a:p>
      </dgm:t>
    </dgm:pt>
    <dgm:pt modelId="{23822F9F-D735-4179-AD68-069BFCBD5B58}" type="parTrans" cxnId="{E1D4297F-CC9C-4218-B2A1-EB5487976C14}">
      <dgm:prSet/>
      <dgm:spPr/>
      <dgm:t>
        <a:bodyPr/>
        <a:lstStyle/>
        <a:p>
          <a:endParaRPr lang="en-PH"/>
        </a:p>
      </dgm:t>
    </dgm:pt>
    <dgm:pt modelId="{EAC11755-D22A-4A73-99A9-32B4B2E73C1E}" type="sibTrans" cxnId="{E1D4297F-CC9C-4218-B2A1-EB5487976C14}">
      <dgm:prSet/>
      <dgm:spPr/>
      <dgm:t>
        <a:bodyPr/>
        <a:lstStyle/>
        <a:p>
          <a:endParaRPr lang="en-PH"/>
        </a:p>
      </dgm:t>
    </dgm:pt>
    <dgm:pt modelId="{7DD8BC43-D2AE-4AE6-BC72-962DBC99A79B}">
      <dgm:prSet phldrT="[Text]" custT="1"/>
      <dgm:spPr>
        <a:xfrm>
          <a:off x="2567975" y="140662"/>
          <a:ext cx="1531220" cy="647135"/>
        </a:xfrm>
        <a:prstGeom prst="rect">
          <a:avLst/>
        </a:prstGeom>
        <a:sp3d/>
      </dgm:spPr>
      <dgm:t>
        <a:bodyPr/>
        <a:lstStyle/>
        <a:p>
          <a:pPr>
            <a:buNone/>
          </a:pPr>
          <a:r>
            <a:rPr lang="en-US" sz="1800" dirty="0">
              <a:solidFill>
                <a:schemeClr val="accent6"/>
              </a:solidFill>
              <a:highlight>
                <a:srgbClr val="FFFF00"/>
              </a:highlight>
              <a:latin typeface="Roboto" panose="02000000000000000000" pitchFamily="2" charset="0"/>
              <a:ea typeface="+mn-ea"/>
              <a:cs typeface="+mn-cs"/>
            </a:rPr>
            <a:t>build resilience</a:t>
          </a:r>
          <a:endParaRPr lang="en-PH" sz="1800" dirty="0">
            <a:solidFill>
              <a:schemeClr val="accent6"/>
            </a:solidFill>
            <a:highlight>
              <a:srgbClr val="FFFF00"/>
            </a:highlight>
            <a:latin typeface="Roboto" panose="02000000000000000000" pitchFamily="2" charset="0"/>
            <a:ea typeface="+mn-ea"/>
            <a:cs typeface="+mn-cs"/>
          </a:endParaRPr>
        </a:p>
      </dgm:t>
    </dgm:pt>
    <dgm:pt modelId="{20F4A101-892B-45B3-8A97-0626113A7536}" type="parTrans" cxnId="{B896F3C8-818A-4815-BAE2-9E1275759796}">
      <dgm:prSet/>
      <dgm:spPr/>
      <dgm:t>
        <a:bodyPr/>
        <a:lstStyle/>
        <a:p>
          <a:endParaRPr lang="en-PH"/>
        </a:p>
      </dgm:t>
    </dgm:pt>
    <dgm:pt modelId="{069940CF-E12F-4BEA-BA02-772D52CD750C}" type="sibTrans" cxnId="{B896F3C8-818A-4815-BAE2-9E1275759796}">
      <dgm:prSet/>
      <dgm:spPr/>
      <dgm:t>
        <a:bodyPr/>
        <a:lstStyle/>
        <a:p>
          <a:endParaRPr lang="en-PH"/>
        </a:p>
      </dgm:t>
    </dgm:pt>
    <dgm:pt modelId="{2DC3AE3A-DE0F-4B7D-A79F-AA0CF56A1560}">
      <dgm:prSet phldrT="[Text]"/>
      <dgm:spPr>
        <a:xfrm>
          <a:off x="4814532" y="0"/>
          <a:ext cx="1848180" cy="1848180"/>
        </a:xfrm>
        <a:prstGeom prst="ellipse">
          <a:avLst/>
        </a:prstGeom>
      </dgm:spPr>
      <dgm:t>
        <a:bodyPr/>
        <a:lstStyle/>
        <a:p>
          <a:pPr>
            <a:buNone/>
          </a:pPr>
          <a:r>
            <a:rPr lang="en-PH" b="1" dirty="0">
              <a:solidFill>
                <a:schemeClr val="accent6"/>
              </a:solidFill>
              <a:latin typeface="Roboto" panose="02000000000000000000" pitchFamily="2" charset="0"/>
              <a:ea typeface="+mn-ea"/>
              <a:cs typeface="+mn-cs"/>
            </a:rPr>
            <a:t>Reduce</a:t>
          </a:r>
        </a:p>
      </dgm:t>
    </dgm:pt>
    <dgm:pt modelId="{9E57F32D-CA32-4EC6-A574-A4F8A4102FA3}" type="parTrans" cxnId="{B0AF6B91-AF65-4E62-BCA8-7765C8B49D3E}">
      <dgm:prSet/>
      <dgm:spPr/>
      <dgm:t>
        <a:bodyPr/>
        <a:lstStyle/>
        <a:p>
          <a:endParaRPr lang="en-PH"/>
        </a:p>
      </dgm:t>
    </dgm:pt>
    <dgm:pt modelId="{E5767EE5-75EE-4113-B28A-49DF8290E40B}" type="sibTrans" cxnId="{B0AF6B91-AF65-4E62-BCA8-7765C8B49D3E}">
      <dgm:prSet/>
      <dgm:spPr/>
      <dgm:t>
        <a:bodyPr/>
        <a:lstStyle/>
        <a:p>
          <a:endParaRPr lang="en-PH"/>
        </a:p>
      </dgm:t>
    </dgm:pt>
    <dgm:pt modelId="{267B62EE-4850-4250-9EB8-07E13A7544DB}">
      <dgm:prSet phldrT="[Text]"/>
      <dgm:spPr>
        <a:xfrm>
          <a:off x="6662713" y="0"/>
          <a:ext cx="1848180" cy="1848180"/>
        </a:xfrm>
        <a:prstGeom prst="ellipse">
          <a:avLst/>
        </a:prstGeom>
      </dgm:spPr>
      <dgm:t>
        <a:bodyPr/>
        <a:lstStyle/>
        <a:p>
          <a:pPr>
            <a:buNone/>
          </a:pPr>
          <a:r>
            <a:rPr lang="en-PH" b="1" dirty="0">
              <a:solidFill>
                <a:schemeClr val="accent6"/>
              </a:solidFill>
              <a:latin typeface="Roboto" panose="02000000000000000000" pitchFamily="2" charset="0"/>
              <a:ea typeface="+mn-ea"/>
              <a:cs typeface="+mn-cs"/>
            </a:rPr>
            <a:t>Eliminate</a:t>
          </a:r>
        </a:p>
      </dgm:t>
    </dgm:pt>
    <dgm:pt modelId="{2D63C7EF-9E1C-4CB6-BE9F-A1E47F1DA9FB}" type="parTrans" cxnId="{DE051DBF-2705-4A54-877C-BCC4922B47F2}">
      <dgm:prSet/>
      <dgm:spPr/>
      <dgm:t>
        <a:bodyPr/>
        <a:lstStyle/>
        <a:p>
          <a:endParaRPr lang="en-PH"/>
        </a:p>
      </dgm:t>
    </dgm:pt>
    <dgm:pt modelId="{0D6525E6-9F30-49D0-99E1-4344F67D7EA0}" type="sibTrans" cxnId="{DE051DBF-2705-4A54-877C-BCC4922B47F2}">
      <dgm:prSet/>
      <dgm:spPr/>
      <dgm:t>
        <a:bodyPr/>
        <a:lstStyle/>
        <a:p>
          <a:endParaRPr lang="en-PH"/>
        </a:p>
      </dgm:t>
    </dgm:pt>
    <dgm:pt modelId="{A82E50C9-7A37-42B3-9D60-160495609D46}">
      <dgm:prSet phldrT="[Text]" custT="1"/>
      <dgm:spPr>
        <a:xfrm>
          <a:off x="2567788" y="787797"/>
          <a:ext cx="1531595" cy="779973"/>
        </a:xfrm>
        <a:prstGeom prst="rect">
          <a:avLst/>
        </a:prstGeom>
        <a:sp3d/>
      </dgm:spPr>
      <dgm:t>
        <a:bodyPr/>
        <a:lstStyle/>
        <a:p>
          <a:pPr>
            <a:buNone/>
          </a:pPr>
          <a:r>
            <a:rPr lang="en-US" sz="1600" dirty="0">
              <a:solidFill>
                <a:schemeClr val="accent6"/>
              </a:solidFill>
              <a:highlight>
                <a:srgbClr val="FFFF00"/>
              </a:highlight>
              <a:latin typeface="Roboto" panose="02000000000000000000" pitchFamily="2" charset="0"/>
              <a:ea typeface="+mn-ea"/>
              <a:cs typeface="+mn-cs"/>
            </a:rPr>
            <a:t>institutionalize</a:t>
          </a:r>
          <a:endParaRPr lang="en-PH" sz="1600" dirty="0">
            <a:solidFill>
              <a:schemeClr val="accent6"/>
            </a:solidFill>
            <a:highlight>
              <a:srgbClr val="FFFF00"/>
            </a:highlight>
            <a:latin typeface="Roboto" panose="02000000000000000000" pitchFamily="2" charset="0"/>
            <a:ea typeface="+mn-ea"/>
            <a:cs typeface="+mn-cs"/>
          </a:endParaRPr>
        </a:p>
      </dgm:t>
    </dgm:pt>
    <dgm:pt modelId="{8A996008-90D8-4A47-8167-FB30D753FBF5}" type="parTrans" cxnId="{745B83A1-161A-487B-B10F-97FEFBFC5534}">
      <dgm:prSet/>
      <dgm:spPr/>
      <dgm:t>
        <a:bodyPr/>
        <a:lstStyle/>
        <a:p>
          <a:endParaRPr lang="en-PH"/>
        </a:p>
      </dgm:t>
    </dgm:pt>
    <dgm:pt modelId="{AE428AD2-F867-48A5-AE6C-35FC5FAE3F44}" type="sibTrans" cxnId="{745B83A1-161A-487B-B10F-97FEFBFC5534}">
      <dgm:prSet/>
      <dgm:spPr/>
      <dgm:t>
        <a:bodyPr/>
        <a:lstStyle/>
        <a:p>
          <a:endParaRPr lang="en-PH"/>
        </a:p>
      </dgm:t>
    </dgm:pt>
    <dgm:pt modelId="{A5E4A1F3-34A6-4574-9380-B7D688E1E3E4}">
      <dgm:prSet phldrT="[Text]" custT="1"/>
      <dgm:spPr>
        <a:xfrm>
          <a:off x="2567673" y="1567771"/>
          <a:ext cx="1531823" cy="919094"/>
        </a:xfrm>
        <a:prstGeom prst="rect">
          <a:avLst/>
        </a:prstGeom>
        <a:sp3d/>
      </dgm:spPr>
      <dgm:t>
        <a:bodyPr/>
        <a:lstStyle/>
        <a:p>
          <a:pPr>
            <a:buNone/>
          </a:pPr>
          <a:r>
            <a:rPr lang="en-US" sz="1800" dirty="0">
              <a:solidFill>
                <a:schemeClr val="accent6"/>
              </a:solidFill>
              <a:highlight>
                <a:srgbClr val="FFFF00"/>
              </a:highlight>
              <a:latin typeface="Roboto" panose="02000000000000000000" pitchFamily="2" charset="0"/>
              <a:ea typeface="+mn-ea"/>
              <a:cs typeface="+mn-cs"/>
            </a:rPr>
            <a:t>Enhance capacities </a:t>
          </a:r>
          <a:endParaRPr lang="en-PH" sz="1800" dirty="0">
            <a:solidFill>
              <a:schemeClr val="accent6"/>
            </a:solidFill>
            <a:highlight>
              <a:srgbClr val="FFFF00"/>
            </a:highlight>
            <a:latin typeface="Roboto" panose="02000000000000000000" pitchFamily="2" charset="0"/>
            <a:ea typeface="+mn-ea"/>
            <a:cs typeface="+mn-cs"/>
          </a:endParaRPr>
        </a:p>
      </dgm:t>
    </dgm:pt>
    <dgm:pt modelId="{E667BA0F-49C9-4BA3-B76A-462B6AF2EDF8}" type="parTrans" cxnId="{20121D98-F211-4CBF-B840-8473444FEE7D}">
      <dgm:prSet/>
      <dgm:spPr/>
      <dgm:t>
        <a:bodyPr/>
        <a:lstStyle/>
        <a:p>
          <a:endParaRPr lang="en-PH"/>
        </a:p>
      </dgm:t>
    </dgm:pt>
    <dgm:pt modelId="{B2F914F2-A6B5-4DA3-B154-A1597DAA02CA}" type="sibTrans" cxnId="{20121D98-F211-4CBF-B840-8473444FEE7D}">
      <dgm:prSet/>
      <dgm:spPr/>
      <dgm:t>
        <a:bodyPr/>
        <a:lstStyle/>
        <a:p>
          <a:endParaRPr lang="en-PH"/>
        </a:p>
      </dgm:t>
    </dgm:pt>
    <dgm:pt modelId="{676730E4-A1B7-4E92-A71D-33BD8AAB1697}" type="pres">
      <dgm:prSet presAssocID="{A687C35C-B050-41D8-80F5-4C30E24F8B88}" presName="Name0" presStyleCnt="0">
        <dgm:presLayoutVars>
          <dgm:chMax val="7"/>
          <dgm:dir/>
          <dgm:animOne val="branch"/>
        </dgm:presLayoutVars>
      </dgm:prSet>
      <dgm:spPr/>
    </dgm:pt>
    <dgm:pt modelId="{C7A0FD69-DD99-4D59-9E54-B5B869561AEC}" type="pres">
      <dgm:prSet presAssocID="{69D17004-04F3-47C8-B158-CF2DE9E103DD}" presName="parTx1" presStyleLbl="node1" presStyleIdx="0" presStyleCnt="3" custLinFactNeighborY="-7106"/>
      <dgm:spPr/>
    </dgm:pt>
    <dgm:pt modelId="{51105A80-0347-4BF2-9246-B2E19104D1D5}" type="pres">
      <dgm:prSet presAssocID="{69D17004-04F3-47C8-B158-CF2DE9E103DD}" presName="spPre1" presStyleCnt="0"/>
      <dgm:spPr/>
    </dgm:pt>
    <dgm:pt modelId="{CF5C78E8-053F-4DD5-80B5-ECE91CEC6168}" type="pres">
      <dgm:prSet presAssocID="{69D17004-04F3-47C8-B158-CF2DE9E103DD}" presName="chLin1" presStyleCnt="0"/>
      <dgm:spPr/>
    </dgm:pt>
    <dgm:pt modelId="{32494DC9-056C-45D1-AF1E-AA7784C88788}" type="pres">
      <dgm:prSet presAssocID="{20F4A101-892B-45B3-8A97-0626113A7536}" presName="Name11" presStyleLbl="parChTrans1D1" presStyleIdx="0" presStyleCnt="12"/>
      <dgm:spPr>
        <a:xfrm rot="18026940">
          <a:off x="1691279" y="842272"/>
          <a:ext cx="877047" cy="0"/>
        </a:xfrm>
        <a:custGeom>
          <a:avLst/>
          <a:gdLst/>
          <a:ahLst/>
          <a:cxnLst/>
          <a:rect l="0" t="0" r="0" b="0"/>
          <a:pathLst>
            <a:path>
              <a:moveTo>
                <a:pt x="0" y="0"/>
              </a:moveTo>
              <a:lnTo>
                <a:pt x="877047" y="0"/>
              </a:lnTo>
            </a:path>
          </a:pathLst>
        </a:custGeom>
      </dgm:spPr>
    </dgm:pt>
    <dgm:pt modelId="{A8AFC8E8-12C7-4682-9C96-58AD67310ABB}" type="pres">
      <dgm:prSet presAssocID="{20F4A101-892B-45B3-8A97-0626113A7536}" presName="Name31" presStyleLbl="parChTrans1D1" presStyleIdx="1" presStyleCnt="12"/>
      <dgm:spPr>
        <a:xfrm rot="13358395">
          <a:off x="4235270" y="668867"/>
          <a:ext cx="604196" cy="0"/>
        </a:xfrm>
        <a:custGeom>
          <a:avLst/>
          <a:gdLst/>
          <a:ahLst/>
          <a:cxnLst/>
          <a:rect l="0" t="0" r="0" b="0"/>
          <a:pathLst>
            <a:path>
              <a:moveTo>
                <a:pt x="0" y="0"/>
              </a:moveTo>
              <a:lnTo>
                <a:pt x="604196" y="0"/>
              </a:lnTo>
            </a:path>
          </a:pathLst>
        </a:custGeom>
      </dgm:spPr>
    </dgm:pt>
    <dgm:pt modelId="{81BE5B4E-15AE-4F84-B7A4-B1AB21124C5D}" type="pres">
      <dgm:prSet presAssocID="{7DD8BC43-D2AE-4AE6-BC72-962DBC99A79B}" presName="txAndLines1" presStyleCnt="0"/>
      <dgm:spPr/>
    </dgm:pt>
    <dgm:pt modelId="{DA929341-5974-4E64-9FC2-4A01913974D8}" type="pres">
      <dgm:prSet presAssocID="{7DD8BC43-D2AE-4AE6-BC72-962DBC99A79B}" presName="anchor1" presStyleCnt="0"/>
      <dgm:spPr/>
    </dgm:pt>
    <dgm:pt modelId="{73D8E1B4-B83D-4655-803C-25E7B854392E}" type="pres">
      <dgm:prSet presAssocID="{7DD8BC43-D2AE-4AE6-BC72-962DBC99A79B}" presName="backup1" presStyleCnt="0"/>
      <dgm:spPr/>
    </dgm:pt>
    <dgm:pt modelId="{CF158204-42CB-480A-8416-2D06923FEBE8}" type="pres">
      <dgm:prSet presAssocID="{7DD8BC43-D2AE-4AE6-BC72-962DBC99A79B}" presName="preLine1" presStyleLbl="parChTrans1D1" presStyleIdx="2" presStyleCnt="12"/>
      <dgm:spPr>
        <a:xfrm>
          <a:off x="2352034" y="464230"/>
          <a:ext cx="215941" cy="0"/>
        </a:xfrm>
        <a:prstGeom prst="line">
          <a:avLst/>
        </a:prstGeom>
      </dgm:spPr>
    </dgm:pt>
    <dgm:pt modelId="{903DABEF-A384-42EC-9E27-9E56F9E0FAA1}" type="pres">
      <dgm:prSet presAssocID="{7DD8BC43-D2AE-4AE6-BC72-962DBC99A79B}" presName="desTx1" presStyleLbl="revTx" presStyleIdx="0" presStyleCnt="0" custScaleX="160181" custLinFactNeighborX="55455" custLinFactNeighborY="-11586">
        <dgm:presLayoutVars>
          <dgm:bulletEnabled val="1"/>
        </dgm:presLayoutVars>
      </dgm:prSet>
      <dgm:spPr/>
    </dgm:pt>
    <dgm:pt modelId="{84F8EC12-415D-4497-AD4D-191723579B10}" type="pres">
      <dgm:prSet presAssocID="{7DD8BC43-D2AE-4AE6-BC72-962DBC99A79B}" presName="postLine1" presStyleLbl="parChTrans1D1" presStyleIdx="3" presStyleCnt="12"/>
      <dgm:spPr>
        <a:xfrm>
          <a:off x="4099195" y="464230"/>
          <a:ext cx="215941" cy="0"/>
        </a:xfrm>
        <a:prstGeom prst="line">
          <a:avLst/>
        </a:prstGeom>
      </dgm:spPr>
    </dgm:pt>
    <dgm:pt modelId="{43B9BCBB-EEB4-4BDE-99AA-2B77D0809327}" type="pres">
      <dgm:prSet presAssocID="{8A996008-90D8-4A47-8167-FB30D753FBF5}" presName="Name11" presStyleLbl="parChTrans1D1" presStyleIdx="4" presStyleCnt="12"/>
      <dgm:spPr>
        <a:xfrm rot="20685680">
          <a:off x="1899450" y="1238295"/>
          <a:ext cx="460437" cy="0"/>
        </a:xfrm>
        <a:custGeom>
          <a:avLst/>
          <a:gdLst/>
          <a:ahLst/>
          <a:cxnLst/>
          <a:rect l="0" t="0" r="0" b="0"/>
          <a:pathLst>
            <a:path>
              <a:moveTo>
                <a:pt x="0" y="0"/>
              </a:moveTo>
              <a:lnTo>
                <a:pt x="460437" y="0"/>
              </a:lnTo>
            </a:path>
          </a:pathLst>
        </a:custGeom>
      </dgm:spPr>
    </dgm:pt>
    <dgm:pt modelId="{4986FC9D-554A-4D80-8DFA-FD60DB41A3DF}" type="pres">
      <dgm:prSet presAssocID="{8A996008-90D8-4A47-8167-FB30D753FBF5}" presName="Name31" presStyleLbl="parChTrans1D1" presStyleIdx="5" presStyleCnt="12"/>
      <dgm:spPr>
        <a:xfrm rot="9183490">
          <a:off x="4288334" y="1064890"/>
          <a:ext cx="498333" cy="0"/>
        </a:xfrm>
        <a:custGeom>
          <a:avLst/>
          <a:gdLst/>
          <a:ahLst/>
          <a:cxnLst/>
          <a:rect l="0" t="0" r="0" b="0"/>
          <a:pathLst>
            <a:path>
              <a:moveTo>
                <a:pt x="0" y="0"/>
              </a:moveTo>
              <a:lnTo>
                <a:pt x="498333" y="0"/>
              </a:lnTo>
            </a:path>
          </a:pathLst>
        </a:custGeom>
      </dgm:spPr>
    </dgm:pt>
    <dgm:pt modelId="{8AF751C8-06A7-4121-A97B-7249133C4FAB}" type="pres">
      <dgm:prSet presAssocID="{A82E50C9-7A37-42B3-9D60-160495609D46}" presName="txAndLines1" presStyleCnt="0"/>
      <dgm:spPr/>
    </dgm:pt>
    <dgm:pt modelId="{A5B14AF0-A6D1-4F8D-986B-1FC84F8D9C0F}" type="pres">
      <dgm:prSet presAssocID="{A82E50C9-7A37-42B3-9D60-160495609D46}" presName="anchor1" presStyleCnt="0"/>
      <dgm:spPr/>
    </dgm:pt>
    <dgm:pt modelId="{BC90F75E-09A0-4C48-8DC4-88886D5113E2}" type="pres">
      <dgm:prSet presAssocID="{A82E50C9-7A37-42B3-9D60-160495609D46}" presName="backup1" presStyleCnt="0"/>
      <dgm:spPr/>
    </dgm:pt>
    <dgm:pt modelId="{61DFFB72-0DC7-46CC-B299-0BA8882C1204}" type="pres">
      <dgm:prSet presAssocID="{A82E50C9-7A37-42B3-9D60-160495609D46}" presName="preLine1" presStyleLbl="parChTrans1D1" presStyleIdx="6" presStyleCnt="12"/>
      <dgm:spPr>
        <a:xfrm>
          <a:off x="2351793" y="1177784"/>
          <a:ext cx="215994" cy="0"/>
        </a:xfrm>
        <a:prstGeom prst="line">
          <a:avLst/>
        </a:prstGeom>
      </dgm:spPr>
    </dgm:pt>
    <dgm:pt modelId="{C3160C3E-29D0-4909-8BBF-562889A5ED7D}" type="pres">
      <dgm:prSet presAssocID="{A82E50C9-7A37-42B3-9D60-160495609D46}" presName="desTx1" presStyleLbl="revTx" presStyleIdx="0" presStyleCnt="0" custScaleX="154606">
        <dgm:presLayoutVars>
          <dgm:bulletEnabled val="1"/>
        </dgm:presLayoutVars>
      </dgm:prSet>
      <dgm:spPr/>
    </dgm:pt>
    <dgm:pt modelId="{D6FA9340-2536-4C26-9B2B-64BA3996FFC6}" type="pres">
      <dgm:prSet presAssocID="{A82E50C9-7A37-42B3-9D60-160495609D46}" presName="postLine1" presStyleLbl="parChTrans1D1" presStyleIdx="7" presStyleCnt="12"/>
      <dgm:spPr>
        <a:xfrm>
          <a:off x="4099383" y="1177784"/>
          <a:ext cx="215994" cy="0"/>
        </a:xfrm>
        <a:prstGeom prst="line">
          <a:avLst/>
        </a:prstGeom>
      </dgm:spPr>
    </dgm:pt>
    <dgm:pt modelId="{CA425095-CBC2-42E9-B3B4-A5794238BD5D}" type="pres">
      <dgm:prSet presAssocID="{E667BA0F-49C9-4BA3-B76A-462B6AF2EDF8}" presName="Name11" presStyleLbl="parChTrans1D1" presStyleIdx="8" presStyleCnt="12"/>
      <dgm:spPr>
        <a:xfrm rot="3302030">
          <a:off x="1742113" y="1709786"/>
          <a:ext cx="774949" cy="0"/>
        </a:xfrm>
        <a:custGeom>
          <a:avLst/>
          <a:gdLst/>
          <a:ahLst/>
          <a:cxnLst/>
          <a:rect l="0" t="0" r="0" b="0"/>
          <a:pathLst>
            <a:path>
              <a:moveTo>
                <a:pt x="0" y="0"/>
              </a:moveTo>
              <a:lnTo>
                <a:pt x="774949" y="0"/>
              </a:lnTo>
            </a:path>
          </a:pathLst>
        </a:custGeom>
      </dgm:spPr>
    </dgm:pt>
    <dgm:pt modelId="{38A13732-7DB7-435A-8ED8-0F8ABCB8A7D2}" type="pres">
      <dgm:prSet presAssocID="{E667BA0F-49C9-4BA3-B76A-462B6AF2EDF8}" presName="Name31" presStyleLbl="parChTrans1D1" presStyleIdx="9" presStyleCnt="12"/>
      <dgm:spPr>
        <a:xfrm rot="6860282">
          <a:off x="3998761" y="1536382"/>
          <a:ext cx="1077643" cy="0"/>
        </a:xfrm>
        <a:custGeom>
          <a:avLst/>
          <a:gdLst/>
          <a:ahLst/>
          <a:cxnLst/>
          <a:rect l="0" t="0" r="0" b="0"/>
          <a:pathLst>
            <a:path>
              <a:moveTo>
                <a:pt x="0" y="0"/>
              </a:moveTo>
              <a:lnTo>
                <a:pt x="1077643" y="0"/>
              </a:lnTo>
            </a:path>
          </a:pathLst>
        </a:custGeom>
      </dgm:spPr>
    </dgm:pt>
    <dgm:pt modelId="{BF3F3E41-C7F5-42D3-AB2D-C7EBDB64F3E9}" type="pres">
      <dgm:prSet presAssocID="{A5E4A1F3-34A6-4574-9380-B7D688E1E3E4}" presName="txAndLines1" presStyleCnt="0"/>
      <dgm:spPr/>
    </dgm:pt>
    <dgm:pt modelId="{5C3846EA-DD66-404A-BE6B-BA850682AC8D}" type="pres">
      <dgm:prSet presAssocID="{A5E4A1F3-34A6-4574-9380-B7D688E1E3E4}" presName="anchor1" presStyleCnt="0"/>
      <dgm:spPr/>
    </dgm:pt>
    <dgm:pt modelId="{7240F16F-BECD-49F1-A104-B55EE89A9983}" type="pres">
      <dgm:prSet presAssocID="{A5E4A1F3-34A6-4574-9380-B7D688E1E3E4}" presName="backup1" presStyleCnt="0"/>
      <dgm:spPr/>
    </dgm:pt>
    <dgm:pt modelId="{312F5080-9D20-4904-928C-2EB2D95292AB}" type="pres">
      <dgm:prSet presAssocID="{A5E4A1F3-34A6-4574-9380-B7D688E1E3E4}" presName="preLine1" presStyleLbl="parChTrans1D1" presStyleIdx="10" presStyleCnt="12"/>
      <dgm:spPr>
        <a:xfrm>
          <a:off x="2351647" y="2027318"/>
          <a:ext cx="216026" cy="0"/>
        </a:xfrm>
        <a:prstGeom prst="line">
          <a:avLst/>
        </a:prstGeom>
      </dgm:spPr>
    </dgm:pt>
    <dgm:pt modelId="{9EE91A9C-7141-4089-B268-DAAB3BEF2A49}" type="pres">
      <dgm:prSet presAssocID="{A5E4A1F3-34A6-4574-9380-B7D688E1E3E4}" presName="desTx1" presStyleLbl="revTx" presStyleIdx="0" presStyleCnt="0" custScaleX="112784">
        <dgm:presLayoutVars>
          <dgm:bulletEnabled val="1"/>
        </dgm:presLayoutVars>
      </dgm:prSet>
      <dgm:spPr/>
    </dgm:pt>
    <dgm:pt modelId="{6A5B1849-BC1F-4DFA-8DC9-12779281E305}" type="pres">
      <dgm:prSet presAssocID="{A5E4A1F3-34A6-4574-9380-B7D688E1E3E4}" presName="postLine1" presStyleLbl="parChTrans1D1" presStyleIdx="11" presStyleCnt="12"/>
      <dgm:spPr>
        <a:xfrm>
          <a:off x="4099497" y="2027318"/>
          <a:ext cx="216026" cy="0"/>
        </a:xfrm>
        <a:prstGeom prst="line">
          <a:avLst/>
        </a:prstGeom>
      </dgm:spPr>
    </dgm:pt>
    <dgm:pt modelId="{7F6B960F-C345-4570-8A11-FA942B39723B}" type="pres">
      <dgm:prSet presAssocID="{69D17004-04F3-47C8-B158-CF2DE9E103DD}" presName="spPost1" presStyleCnt="0"/>
      <dgm:spPr/>
    </dgm:pt>
    <dgm:pt modelId="{BE297855-9970-48E8-BC22-EF283795EF35}" type="pres">
      <dgm:prSet presAssocID="{2DC3AE3A-DE0F-4B7D-A79F-AA0CF56A1560}" presName="parTx2" presStyleLbl="node1" presStyleIdx="1" presStyleCnt="3" custLinFactNeighborY="-17810"/>
      <dgm:spPr/>
    </dgm:pt>
    <dgm:pt modelId="{1665DC4E-9880-4868-850B-36321516C70B}" type="pres">
      <dgm:prSet presAssocID="{267B62EE-4850-4250-9EB8-07E13A7544DB}" presName="parTx3" presStyleLbl="node1" presStyleIdx="2" presStyleCnt="3" custLinFactNeighborY="-17810"/>
      <dgm:spPr/>
    </dgm:pt>
  </dgm:ptLst>
  <dgm:cxnLst>
    <dgm:cxn modelId="{E02A7070-D211-494E-8914-DFB38AEFC119}" type="presOf" srcId="{69D17004-04F3-47C8-B158-CF2DE9E103DD}" destId="{C7A0FD69-DD99-4D59-9E54-B5B869561AEC}" srcOrd="0" destOrd="0" presId="urn:microsoft.com/office/officeart/2009/3/layout/SubStepProcess"/>
    <dgm:cxn modelId="{E1D4297F-CC9C-4218-B2A1-EB5487976C14}" srcId="{A687C35C-B050-41D8-80F5-4C30E24F8B88}" destId="{69D17004-04F3-47C8-B158-CF2DE9E103DD}" srcOrd="0" destOrd="0" parTransId="{23822F9F-D735-4179-AD68-069BFCBD5B58}" sibTransId="{EAC11755-D22A-4A73-99A9-32B4B2E73C1E}"/>
    <dgm:cxn modelId="{1C20AD87-ED3B-491C-9F4D-022D905E3781}" type="presOf" srcId="{A82E50C9-7A37-42B3-9D60-160495609D46}" destId="{C3160C3E-29D0-4909-8BBF-562889A5ED7D}" srcOrd="0" destOrd="0" presId="urn:microsoft.com/office/officeart/2009/3/layout/SubStepProcess"/>
    <dgm:cxn modelId="{B0AF6B91-AF65-4E62-BCA8-7765C8B49D3E}" srcId="{A687C35C-B050-41D8-80F5-4C30E24F8B88}" destId="{2DC3AE3A-DE0F-4B7D-A79F-AA0CF56A1560}" srcOrd="1" destOrd="0" parTransId="{9E57F32D-CA32-4EC6-A574-A4F8A4102FA3}" sibTransId="{E5767EE5-75EE-4113-B28A-49DF8290E40B}"/>
    <dgm:cxn modelId="{20121D98-F211-4CBF-B840-8473444FEE7D}" srcId="{69D17004-04F3-47C8-B158-CF2DE9E103DD}" destId="{A5E4A1F3-34A6-4574-9380-B7D688E1E3E4}" srcOrd="2" destOrd="0" parTransId="{E667BA0F-49C9-4BA3-B76A-462B6AF2EDF8}" sibTransId="{B2F914F2-A6B5-4DA3-B154-A1597DAA02CA}"/>
    <dgm:cxn modelId="{745B83A1-161A-487B-B10F-97FEFBFC5534}" srcId="{69D17004-04F3-47C8-B158-CF2DE9E103DD}" destId="{A82E50C9-7A37-42B3-9D60-160495609D46}" srcOrd="1" destOrd="0" parTransId="{8A996008-90D8-4A47-8167-FB30D753FBF5}" sibTransId="{AE428AD2-F867-48A5-AE6C-35FC5FAE3F44}"/>
    <dgm:cxn modelId="{AFCEA6A1-B737-495B-91E7-42BCE1932344}" type="presOf" srcId="{A687C35C-B050-41D8-80F5-4C30E24F8B88}" destId="{676730E4-A1B7-4E92-A71D-33BD8AAB1697}" srcOrd="0" destOrd="0" presId="urn:microsoft.com/office/officeart/2009/3/layout/SubStepProcess"/>
    <dgm:cxn modelId="{DE051DBF-2705-4A54-877C-BCC4922B47F2}" srcId="{A687C35C-B050-41D8-80F5-4C30E24F8B88}" destId="{267B62EE-4850-4250-9EB8-07E13A7544DB}" srcOrd="2" destOrd="0" parTransId="{2D63C7EF-9E1C-4CB6-BE9F-A1E47F1DA9FB}" sibTransId="{0D6525E6-9F30-49D0-99E1-4344F67D7EA0}"/>
    <dgm:cxn modelId="{C30791C2-FF44-404B-86FF-EBB09B3B07DE}" type="presOf" srcId="{267B62EE-4850-4250-9EB8-07E13A7544DB}" destId="{1665DC4E-9880-4868-850B-36321516C70B}" srcOrd="0" destOrd="0" presId="urn:microsoft.com/office/officeart/2009/3/layout/SubStepProcess"/>
    <dgm:cxn modelId="{ACCADBC4-2AF7-416D-9E80-42553B6CBD5D}" type="presOf" srcId="{A5E4A1F3-34A6-4574-9380-B7D688E1E3E4}" destId="{9EE91A9C-7141-4089-B268-DAAB3BEF2A49}" srcOrd="0" destOrd="0" presId="urn:microsoft.com/office/officeart/2009/3/layout/SubStepProcess"/>
    <dgm:cxn modelId="{B896F3C8-818A-4815-BAE2-9E1275759796}" srcId="{69D17004-04F3-47C8-B158-CF2DE9E103DD}" destId="{7DD8BC43-D2AE-4AE6-BC72-962DBC99A79B}" srcOrd="0" destOrd="0" parTransId="{20F4A101-892B-45B3-8A97-0626113A7536}" sibTransId="{069940CF-E12F-4BEA-BA02-772D52CD750C}"/>
    <dgm:cxn modelId="{14FFCACF-6530-4C7B-B218-72F795A1D584}" type="presOf" srcId="{2DC3AE3A-DE0F-4B7D-A79F-AA0CF56A1560}" destId="{BE297855-9970-48E8-BC22-EF283795EF35}" srcOrd="0" destOrd="0" presId="urn:microsoft.com/office/officeart/2009/3/layout/SubStepProcess"/>
    <dgm:cxn modelId="{362061FF-58E8-4A9B-905C-23562F5EA8E3}" type="presOf" srcId="{7DD8BC43-D2AE-4AE6-BC72-962DBC99A79B}" destId="{903DABEF-A384-42EC-9E27-9E56F9E0FAA1}" srcOrd="0" destOrd="0" presId="urn:microsoft.com/office/officeart/2009/3/layout/SubStepProcess"/>
    <dgm:cxn modelId="{8416183B-977E-44BC-AB71-8F2D76570C3A}" type="presParOf" srcId="{676730E4-A1B7-4E92-A71D-33BD8AAB1697}" destId="{C7A0FD69-DD99-4D59-9E54-B5B869561AEC}" srcOrd="0" destOrd="0" presId="urn:microsoft.com/office/officeart/2009/3/layout/SubStepProcess"/>
    <dgm:cxn modelId="{08DA9F77-5B3C-4BD7-9B81-D182F14DF198}" type="presParOf" srcId="{676730E4-A1B7-4E92-A71D-33BD8AAB1697}" destId="{51105A80-0347-4BF2-9246-B2E19104D1D5}" srcOrd="1" destOrd="0" presId="urn:microsoft.com/office/officeart/2009/3/layout/SubStepProcess"/>
    <dgm:cxn modelId="{92753BD4-B3B4-4682-BB92-E61500A379C9}" type="presParOf" srcId="{676730E4-A1B7-4E92-A71D-33BD8AAB1697}" destId="{CF5C78E8-053F-4DD5-80B5-ECE91CEC6168}" srcOrd="2" destOrd="0" presId="urn:microsoft.com/office/officeart/2009/3/layout/SubStepProcess"/>
    <dgm:cxn modelId="{8E87F1D9-05D2-4F5A-BCB7-EAB037CDDD34}" type="presParOf" srcId="{CF5C78E8-053F-4DD5-80B5-ECE91CEC6168}" destId="{32494DC9-056C-45D1-AF1E-AA7784C88788}" srcOrd="0" destOrd="0" presId="urn:microsoft.com/office/officeart/2009/3/layout/SubStepProcess"/>
    <dgm:cxn modelId="{35E91D1F-DD3C-465E-9B50-9114D883A81F}" type="presParOf" srcId="{CF5C78E8-053F-4DD5-80B5-ECE91CEC6168}" destId="{A8AFC8E8-12C7-4682-9C96-58AD67310ABB}" srcOrd="1" destOrd="0" presId="urn:microsoft.com/office/officeart/2009/3/layout/SubStepProcess"/>
    <dgm:cxn modelId="{BB479CDC-A6DF-4F3F-84C4-8202F6F363F9}" type="presParOf" srcId="{CF5C78E8-053F-4DD5-80B5-ECE91CEC6168}" destId="{81BE5B4E-15AE-4F84-B7A4-B1AB21124C5D}" srcOrd="2" destOrd="0" presId="urn:microsoft.com/office/officeart/2009/3/layout/SubStepProcess"/>
    <dgm:cxn modelId="{7C16D43A-F6C5-4D0E-8930-C6D298FF36DF}" type="presParOf" srcId="{81BE5B4E-15AE-4F84-B7A4-B1AB21124C5D}" destId="{DA929341-5974-4E64-9FC2-4A01913974D8}" srcOrd="0" destOrd="0" presId="urn:microsoft.com/office/officeart/2009/3/layout/SubStepProcess"/>
    <dgm:cxn modelId="{55F20616-FD04-4BDF-B08D-342FBC14D10B}" type="presParOf" srcId="{81BE5B4E-15AE-4F84-B7A4-B1AB21124C5D}" destId="{73D8E1B4-B83D-4655-803C-25E7B854392E}" srcOrd="1" destOrd="0" presId="urn:microsoft.com/office/officeart/2009/3/layout/SubStepProcess"/>
    <dgm:cxn modelId="{86171E92-3A90-4988-8B4E-0ABADC337A35}" type="presParOf" srcId="{81BE5B4E-15AE-4F84-B7A4-B1AB21124C5D}" destId="{CF158204-42CB-480A-8416-2D06923FEBE8}" srcOrd="2" destOrd="0" presId="urn:microsoft.com/office/officeart/2009/3/layout/SubStepProcess"/>
    <dgm:cxn modelId="{126391B2-B7D5-46A2-AB90-BE74E6AC313E}" type="presParOf" srcId="{81BE5B4E-15AE-4F84-B7A4-B1AB21124C5D}" destId="{903DABEF-A384-42EC-9E27-9E56F9E0FAA1}" srcOrd="3" destOrd="0" presId="urn:microsoft.com/office/officeart/2009/3/layout/SubStepProcess"/>
    <dgm:cxn modelId="{02406182-960A-4955-B602-576DBA156F74}" type="presParOf" srcId="{81BE5B4E-15AE-4F84-B7A4-B1AB21124C5D}" destId="{84F8EC12-415D-4497-AD4D-191723579B10}" srcOrd="4" destOrd="0" presId="urn:microsoft.com/office/officeart/2009/3/layout/SubStepProcess"/>
    <dgm:cxn modelId="{3D05D765-58D7-47F6-9A2B-F8FBE80704D2}" type="presParOf" srcId="{CF5C78E8-053F-4DD5-80B5-ECE91CEC6168}" destId="{43B9BCBB-EEB4-4BDE-99AA-2B77D0809327}" srcOrd="3" destOrd="0" presId="urn:microsoft.com/office/officeart/2009/3/layout/SubStepProcess"/>
    <dgm:cxn modelId="{DCF2C8B2-360E-40B5-96E2-3E631F6158EF}" type="presParOf" srcId="{CF5C78E8-053F-4DD5-80B5-ECE91CEC6168}" destId="{4986FC9D-554A-4D80-8DFA-FD60DB41A3DF}" srcOrd="4" destOrd="0" presId="urn:microsoft.com/office/officeart/2009/3/layout/SubStepProcess"/>
    <dgm:cxn modelId="{A3D19050-DE6A-46ED-BFE9-D8A6D5831110}" type="presParOf" srcId="{CF5C78E8-053F-4DD5-80B5-ECE91CEC6168}" destId="{8AF751C8-06A7-4121-A97B-7249133C4FAB}" srcOrd="5" destOrd="0" presId="urn:microsoft.com/office/officeart/2009/3/layout/SubStepProcess"/>
    <dgm:cxn modelId="{DEDA03BA-76F8-42E0-96D1-519D72F057E1}" type="presParOf" srcId="{8AF751C8-06A7-4121-A97B-7249133C4FAB}" destId="{A5B14AF0-A6D1-4F8D-986B-1FC84F8D9C0F}" srcOrd="0" destOrd="0" presId="urn:microsoft.com/office/officeart/2009/3/layout/SubStepProcess"/>
    <dgm:cxn modelId="{B0FD2E07-CF60-4B04-8C1E-BA1D565BD1E7}" type="presParOf" srcId="{8AF751C8-06A7-4121-A97B-7249133C4FAB}" destId="{BC90F75E-09A0-4C48-8DC4-88886D5113E2}" srcOrd="1" destOrd="0" presId="urn:microsoft.com/office/officeart/2009/3/layout/SubStepProcess"/>
    <dgm:cxn modelId="{3EDB3A64-636C-4CA8-8D08-CA5FB4ECF365}" type="presParOf" srcId="{8AF751C8-06A7-4121-A97B-7249133C4FAB}" destId="{61DFFB72-0DC7-46CC-B299-0BA8882C1204}" srcOrd="2" destOrd="0" presId="urn:microsoft.com/office/officeart/2009/3/layout/SubStepProcess"/>
    <dgm:cxn modelId="{DC3DEDF2-9150-4B87-9BD9-EE54EDC4159E}" type="presParOf" srcId="{8AF751C8-06A7-4121-A97B-7249133C4FAB}" destId="{C3160C3E-29D0-4909-8BBF-562889A5ED7D}" srcOrd="3" destOrd="0" presId="urn:microsoft.com/office/officeart/2009/3/layout/SubStepProcess"/>
    <dgm:cxn modelId="{93EEA222-AADF-4F24-83E1-C521A74C4956}" type="presParOf" srcId="{8AF751C8-06A7-4121-A97B-7249133C4FAB}" destId="{D6FA9340-2536-4C26-9B2B-64BA3996FFC6}" srcOrd="4" destOrd="0" presId="urn:microsoft.com/office/officeart/2009/3/layout/SubStepProcess"/>
    <dgm:cxn modelId="{0697B3E5-5FF3-479F-8746-A76A3C5C64F5}" type="presParOf" srcId="{CF5C78E8-053F-4DD5-80B5-ECE91CEC6168}" destId="{CA425095-CBC2-42E9-B3B4-A5794238BD5D}" srcOrd="6" destOrd="0" presId="urn:microsoft.com/office/officeart/2009/3/layout/SubStepProcess"/>
    <dgm:cxn modelId="{680AA439-CA47-41AB-B865-8304F4D72D18}" type="presParOf" srcId="{CF5C78E8-053F-4DD5-80B5-ECE91CEC6168}" destId="{38A13732-7DB7-435A-8ED8-0F8ABCB8A7D2}" srcOrd="7" destOrd="0" presId="urn:microsoft.com/office/officeart/2009/3/layout/SubStepProcess"/>
    <dgm:cxn modelId="{9227425E-97A2-49BF-AF26-398E95DD8B7E}" type="presParOf" srcId="{CF5C78E8-053F-4DD5-80B5-ECE91CEC6168}" destId="{BF3F3E41-C7F5-42D3-AB2D-C7EBDB64F3E9}" srcOrd="8" destOrd="0" presId="urn:microsoft.com/office/officeart/2009/3/layout/SubStepProcess"/>
    <dgm:cxn modelId="{6EAAF76F-1A6C-45E7-B6D7-5C052791F291}" type="presParOf" srcId="{BF3F3E41-C7F5-42D3-AB2D-C7EBDB64F3E9}" destId="{5C3846EA-DD66-404A-BE6B-BA850682AC8D}" srcOrd="0" destOrd="0" presId="urn:microsoft.com/office/officeart/2009/3/layout/SubStepProcess"/>
    <dgm:cxn modelId="{412A0B42-13BE-4ED1-BAA6-FF46DDFC7435}" type="presParOf" srcId="{BF3F3E41-C7F5-42D3-AB2D-C7EBDB64F3E9}" destId="{7240F16F-BECD-49F1-A104-B55EE89A9983}" srcOrd="1" destOrd="0" presId="urn:microsoft.com/office/officeart/2009/3/layout/SubStepProcess"/>
    <dgm:cxn modelId="{FA64AD99-13A5-4AAD-8DB1-553E6C765366}" type="presParOf" srcId="{BF3F3E41-C7F5-42D3-AB2D-C7EBDB64F3E9}" destId="{312F5080-9D20-4904-928C-2EB2D95292AB}" srcOrd="2" destOrd="0" presId="urn:microsoft.com/office/officeart/2009/3/layout/SubStepProcess"/>
    <dgm:cxn modelId="{1C0BE32A-B26F-4FAE-868C-2F03F62E2AC1}" type="presParOf" srcId="{BF3F3E41-C7F5-42D3-AB2D-C7EBDB64F3E9}" destId="{9EE91A9C-7141-4089-B268-DAAB3BEF2A49}" srcOrd="3" destOrd="0" presId="urn:microsoft.com/office/officeart/2009/3/layout/SubStepProcess"/>
    <dgm:cxn modelId="{EEFB7C5B-B36B-48CD-B1F8-D444DF2C8DAA}" type="presParOf" srcId="{BF3F3E41-C7F5-42D3-AB2D-C7EBDB64F3E9}" destId="{6A5B1849-BC1F-4DFA-8DC9-12779281E305}" srcOrd="4" destOrd="0" presId="urn:microsoft.com/office/officeart/2009/3/layout/SubStepProcess"/>
    <dgm:cxn modelId="{0D32EAFC-DDDC-480A-AB9F-ED49AB094EA1}" type="presParOf" srcId="{676730E4-A1B7-4E92-A71D-33BD8AAB1697}" destId="{7F6B960F-C345-4570-8A11-FA942B39723B}" srcOrd="3" destOrd="0" presId="urn:microsoft.com/office/officeart/2009/3/layout/SubStepProcess"/>
    <dgm:cxn modelId="{1F9549E2-A56E-48D9-8C9F-86506C2C943F}" type="presParOf" srcId="{676730E4-A1B7-4E92-A71D-33BD8AAB1697}" destId="{BE297855-9970-48E8-BC22-EF283795EF35}" srcOrd="4" destOrd="0" presId="urn:microsoft.com/office/officeart/2009/3/layout/SubStepProcess"/>
    <dgm:cxn modelId="{48DEC73C-73EF-4AF4-BCEF-B1E0A2832551}" type="presParOf" srcId="{676730E4-A1B7-4E92-A71D-33BD8AAB1697}" destId="{1665DC4E-9880-4868-850B-36321516C70B}" srcOrd="5" destOrd="0" presId="urn:microsoft.com/office/officeart/2009/3/layout/SubStepProces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E8ED9-A73E-47C1-B424-43FDDD817DFF}" type="doc">
      <dgm:prSet loTypeId="urn:microsoft.com/office/officeart/2005/8/layout/venn3" loCatId="relationship" qsTypeId="urn:microsoft.com/office/officeart/2005/8/quickstyle/3d2" qsCatId="3D" csTypeId="urn:microsoft.com/office/officeart/2005/8/colors/colorful3" csCatId="colorful" phldr="1"/>
      <dgm:spPr/>
      <dgm:t>
        <a:bodyPr/>
        <a:lstStyle/>
        <a:p>
          <a:endParaRPr lang="en-PH"/>
        </a:p>
      </dgm:t>
    </dgm:pt>
    <dgm:pt modelId="{80DC831F-23C6-4294-9D63-8C0330752140}">
      <dgm:prSet phldrT="[Text]" custT="1"/>
      <dgm:spPr/>
      <dgm:t>
        <a:bodyPr/>
        <a:lstStyle/>
        <a:p>
          <a:pPr>
            <a:buClrTx/>
            <a:buSzTx/>
            <a:buFont typeface="Wingdings" panose="05000000000000000000" pitchFamily="2" charset="2"/>
            <a:buChar char="ü"/>
          </a:pPr>
          <a:r>
            <a:rPr kumimoji="0" lang="en-US" sz="2400" b="0" i="0" u="none" strike="noStrike" cap="none" spc="0" normalizeH="0" baseline="0" noProof="0" dirty="0">
              <a:ln/>
              <a:solidFill>
                <a:schemeClr val="accent6"/>
              </a:solidFill>
              <a:effectLst/>
              <a:uLnTx/>
              <a:uFillTx/>
              <a:latin typeface="Roboto"/>
              <a:ea typeface="+mn-ea"/>
              <a:cs typeface="+mn-cs"/>
              <a:sym typeface="Arial"/>
            </a:rPr>
            <a:t>more </a:t>
          </a:r>
          <a:r>
            <a:rPr kumimoji="0" lang="en-US" sz="2400" b="1" i="0" u="none" strike="noStrike" cap="none" spc="0" normalizeH="0" baseline="0" noProof="0" dirty="0">
              <a:ln/>
              <a:solidFill>
                <a:schemeClr val="accent6"/>
              </a:solidFill>
              <a:effectLst/>
              <a:uLnTx/>
              <a:uFillTx/>
              <a:latin typeface="Roboto"/>
              <a:ea typeface="+mn-ea"/>
              <a:cs typeface="+mn-cs"/>
              <a:sym typeface="Arial"/>
            </a:rPr>
            <a:t>proactive</a:t>
          </a:r>
          <a:endParaRPr lang="en-PH" sz="2400" dirty="0">
            <a:solidFill>
              <a:schemeClr val="accent6"/>
            </a:solidFill>
          </a:endParaRPr>
        </a:p>
      </dgm:t>
    </dgm:pt>
    <dgm:pt modelId="{E97FA159-7C4E-4746-9DD8-10796AA88450}" type="parTrans" cxnId="{1E143479-D97C-4707-9F77-8246EBF06646}">
      <dgm:prSet/>
      <dgm:spPr/>
      <dgm:t>
        <a:bodyPr/>
        <a:lstStyle/>
        <a:p>
          <a:endParaRPr lang="en-PH" sz="2000"/>
        </a:p>
      </dgm:t>
    </dgm:pt>
    <dgm:pt modelId="{6412C03F-C4B6-4049-B9BE-CA7699F38002}" type="sibTrans" cxnId="{1E143479-D97C-4707-9F77-8246EBF06646}">
      <dgm:prSet/>
      <dgm:spPr/>
      <dgm:t>
        <a:bodyPr/>
        <a:lstStyle/>
        <a:p>
          <a:endParaRPr lang="en-PH" sz="2000"/>
        </a:p>
      </dgm:t>
    </dgm:pt>
    <dgm:pt modelId="{450986F8-43D3-44CA-80E6-06F749494C38}">
      <dgm:prSet phldrT="[Text]" custT="1"/>
      <dgm:spPr/>
      <dgm:t>
        <a:bodyPr/>
        <a:lstStyle/>
        <a:p>
          <a:pPr>
            <a:buClrTx/>
            <a:buSzTx/>
            <a:buFont typeface="Wingdings" panose="05000000000000000000" pitchFamily="2" charset="2"/>
            <a:buChar char="ü"/>
          </a:pPr>
          <a:r>
            <a:rPr kumimoji="0" lang="en-US" sz="2400" b="1" i="0" u="none" strike="noStrike" cap="none" spc="0" normalizeH="0" baseline="0" noProof="0" dirty="0">
              <a:ln/>
              <a:solidFill>
                <a:schemeClr val="accent6"/>
              </a:solidFill>
              <a:effectLst/>
              <a:uLnTx/>
              <a:uFillTx/>
              <a:latin typeface="Roboto"/>
              <a:ea typeface="+mn-ea"/>
              <a:cs typeface="+mn-cs"/>
              <a:sym typeface="Arial"/>
            </a:rPr>
            <a:t>addressing</a:t>
          </a:r>
          <a:r>
            <a:rPr kumimoji="0" lang="en-US" sz="2400" b="0" i="0" u="none" strike="noStrike" cap="none" spc="0" normalizeH="0" baseline="0" noProof="0" dirty="0">
              <a:ln/>
              <a:solidFill>
                <a:schemeClr val="accent6"/>
              </a:solidFill>
              <a:effectLst/>
              <a:uLnTx/>
              <a:uFillTx/>
              <a:latin typeface="Roboto"/>
              <a:ea typeface="+mn-ea"/>
              <a:cs typeface="+mn-cs"/>
              <a:sym typeface="Arial"/>
            </a:rPr>
            <a:t> the </a:t>
          </a:r>
          <a:r>
            <a:rPr kumimoji="0" lang="en-US" sz="2400" b="1" i="0" u="none" strike="noStrike" cap="none" spc="0" normalizeH="0" baseline="0" noProof="0" dirty="0">
              <a:ln/>
              <a:solidFill>
                <a:schemeClr val="accent6"/>
              </a:solidFill>
              <a:effectLst/>
              <a:uLnTx/>
              <a:uFillTx/>
              <a:latin typeface="Roboto"/>
              <a:ea typeface="+mn-ea"/>
              <a:cs typeface="+mn-cs"/>
              <a:sym typeface="Arial"/>
            </a:rPr>
            <a:t>root causes</a:t>
          </a:r>
          <a:endParaRPr lang="en-PH" sz="2400" dirty="0">
            <a:solidFill>
              <a:schemeClr val="accent6"/>
            </a:solidFill>
          </a:endParaRPr>
        </a:p>
      </dgm:t>
    </dgm:pt>
    <dgm:pt modelId="{47C32114-8329-40C1-A60B-F1B12B17E5F8}" type="parTrans" cxnId="{76A78873-AA4F-4FAB-9E0F-C3D08AB31FE5}">
      <dgm:prSet/>
      <dgm:spPr/>
      <dgm:t>
        <a:bodyPr/>
        <a:lstStyle/>
        <a:p>
          <a:endParaRPr lang="en-PH" sz="2000"/>
        </a:p>
      </dgm:t>
    </dgm:pt>
    <dgm:pt modelId="{9FBC4C00-0CE2-484F-8619-5C8F33C82EA5}" type="sibTrans" cxnId="{76A78873-AA4F-4FAB-9E0F-C3D08AB31FE5}">
      <dgm:prSet/>
      <dgm:spPr/>
      <dgm:t>
        <a:bodyPr/>
        <a:lstStyle/>
        <a:p>
          <a:endParaRPr lang="en-PH" sz="2000"/>
        </a:p>
      </dgm:t>
    </dgm:pt>
    <dgm:pt modelId="{6C9E5A0D-3542-41F6-89F2-FBF72F3366BF}">
      <dgm:prSet phldrT="[Text]" custT="1"/>
      <dgm:spPr/>
      <dgm:t>
        <a:bodyPr/>
        <a:lstStyle/>
        <a:p>
          <a:r>
            <a:rPr kumimoji="0" lang="en-US" sz="2400" b="1" i="0" u="none" strike="noStrike" cap="none" spc="0" normalizeH="0" baseline="0" noProof="0" dirty="0">
              <a:ln/>
              <a:solidFill>
                <a:schemeClr val="accent6"/>
              </a:solidFill>
              <a:effectLst/>
              <a:uLnTx/>
              <a:uFillTx/>
              <a:latin typeface="Roboto"/>
              <a:ea typeface="+mn-ea"/>
              <a:cs typeface="+mn-cs"/>
              <a:sym typeface="Arial"/>
            </a:rPr>
            <a:t>focus</a:t>
          </a:r>
          <a:r>
            <a:rPr kumimoji="0" lang="en-US" sz="2400" b="0" i="0" u="none" strike="noStrike" cap="none" spc="0" normalizeH="0" baseline="0" noProof="0" dirty="0">
              <a:ln/>
              <a:solidFill>
                <a:schemeClr val="accent6"/>
              </a:solidFill>
              <a:effectLst/>
              <a:uLnTx/>
              <a:uFillTx/>
              <a:latin typeface="Roboto"/>
              <a:ea typeface="+mn-ea"/>
              <a:cs typeface="+mn-cs"/>
              <a:sym typeface="Arial"/>
            </a:rPr>
            <a:t> to disaster </a:t>
          </a:r>
          <a:r>
            <a:rPr kumimoji="0" lang="en-US" sz="2400" b="1" i="0" u="none" strike="noStrike" cap="none" spc="0" normalizeH="0" baseline="0" noProof="0" dirty="0">
              <a:ln/>
              <a:solidFill>
                <a:schemeClr val="accent6"/>
              </a:solidFill>
              <a:effectLst/>
              <a:uLnTx/>
              <a:uFillTx/>
              <a:latin typeface="Roboto"/>
              <a:ea typeface="+mn-ea"/>
              <a:cs typeface="+mn-cs"/>
              <a:sym typeface="Arial"/>
            </a:rPr>
            <a:t>risk</a:t>
          </a:r>
          <a:r>
            <a:rPr kumimoji="0" lang="en-US" sz="2400" b="0" i="0" u="none" strike="noStrike" cap="none" spc="0" normalizeH="0" baseline="0" noProof="0" dirty="0">
              <a:ln/>
              <a:solidFill>
                <a:schemeClr val="accent6"/>
              </a:solidFill>
              <a:effectLst/>
              <a:uLnTx/>
              <a:uFillTx/>
              <a:latin typeface="Roboto"/>
              <a:ea typeface="+mn-ea"/>
              <a:cs typeface="+mn-cs"/>
              <a:sym typeface="Arial"/>
            </a:rPr>
            <a:t> </a:t>
          </a:r>
          <a:r>
            <a:rPr kumimoji="0" lang="en-US" sz="2400" b="1" i="0" u="none" strike="noStrike" cap="none" spc="0" normalizeH="0" baseline="0" noProof="0" dirty="0">
              <a:ln/>
              <a:solidFill>
                <a:schemeClr val="accent6"/>
              </a:solidFill>
              <a:effectLst/>
              <a:uLnTx/>
              <a:uFillTx/>
              <a:latin typeface="Roboto"/>
              <a:ea typeface="+mn-ea"/>
              <a:cs typeface="+mn-cs"/>
              <a:sym typeface="Arial"/>
            </a:rPr>
            <a:t>reduction</a:t>
          </a:r>
          <a:r>
            <a:rPr kumimoji="0" lang="en-US" sz="2400" b="0" i="0" u="none" strike="noStrike" cap="none" spc="0" normalizeH="0" baseline="0" noProof="0" dirty="0">
              <a:ln/>
              <a:solidFill>
                <a:schemeClr val="accent6"/>
              </a:solidFill>
              <a:effectLst/>
              <a:uLnTx/>
              <a:uFillTx/>
              <a:latin typeface="Roboto"/>
              <a:ea typeface="+mn-ea"/>
              <a:cs typeface="+mn-cs"/>
              <a:sym typeface="Arial"/>
            </a:rPr>
            <a:t> (DRR)</a:t>
          </a:r>
          <a:endParaRPr lang="en-PH" sz="2400" dirty="0">
            <a:solidFill>
              <a:schemeClr val="accent6"/>
            </a:solidFill>
          </a:endParaRPr>
        </a:p>
      </dgm:t>
    </dgm:pt>
    <dgm:pt modelId="{0FDAA808-8B09-4F41-A35D-C8EA9FB281A2}" type="parTrans" cxnId="{BD4C14EC-FFC0-415F-9223-DBEBF513BAA9}">
      <dgm:prSet/>
      <dgm:spPr/>
      <dgm:t>
        <a:bodyPr/>
        <a:lstStyle/>
        <a:p>
          <a:endParaRPr lang="en-PH" sz="2000"/>
        </a:p>
      </dgm:t>
    </dgm:pt>
    <dgm:pt modelId="{40836C1C-35E1-4998-9963-D1F16ECD612D}" type="sibTrans" cxnId="{BD4C14EC-FFC0-415F-9223-DBEBF513BAA9}">
      <dgm:prSet/>
      <dgm:spPr/>
      <dgm:t>
        <a:bodyPr/>
        <a:lstStyle/>
        <a:p>
          <a:endParaRPr lang="en-PH" sz="2000"/>
        </a:p>
      </dgm:t>
    </dgm:pt>
    <dgm:pt modelId="{A0E5A807-5A94-4685-BF5D-9B3EAB3173C7}">
      <dgm:prSet phldrT="[Text]" custT="1"/>
      <dgm:spPr/>
      <dgm:t>
        <a:bodyPr/>
        <a:lstStyle/>
        <a:p>
          <a:pPr>
            <a:buClrTx/>
            <a:buSzTx/>
            <a:buFont typeface="Wingdings" panose="05000000000000000000" pitchFamily="2" charset="2"/>
            <a:buChar char="ü"/>
          </a:pPr>
          <a:r>
            <a:rPr kumimoji="0" lang="en-US" sz="2200" b="1" i="0" u="none" strike="noStrike" cap="none" spc="0" normalizeH="0" baseline="0" noProof="0" dirty="0">
              <a:ln/>
              <a:solidFill>
                <a:schemeClr val="accent6"/>
              </a:solidFill>
              <a:effectLst/>
              <a:uLnTx/>
              <a:uFillTx/>
              <a:latin typeface="Roboto"/>
              <a:ea typeface="+mn-ea"/>
              <a:cs typeface="+mn-cs"/>
              <a:sym typeface="Arial"/>
            </a:rPr>
            <a:t>more emphasis </a:t>
          </a:r>
          <a:r>
            <a:rPr kumimoji="0" lang="en-US" sz="2200" b="0" i="0" u="none" strike="noStrike" cap="none" spc="0" normalizeH="0" baseline="0" noProof="0" dirty="0">
              <a:ln/>
              <a:solidFill>
                <a:schemeClr val="accent6"/>
              </a:solidFill>
              <a:effectLst/>
              <a:uLnTx/>
              <a:uFillTx/>
              <a:latin typeface="Roboto"/>
              <a:ea typeface="+mn-ea"/>
              <a:cs typeface="+mn-cs"/>
              <a:sym typeface="Arial"/>
            </a:rPr>
            <a:t>on </a:t>
          </a:r>
          <a:r>
            <a:rPr kumimoji="0" lang="en-US" sz="2200" b="1" i="0" u="none" strike="noStrike" cap="none" spc="0" normalizeH="0" baseline="0" noProof="0" dirty="0">
              <a:ln/>
              <a:solidFill>
                <a:schemeClr val="accent6"/>
              </a:solidFill>
              <a:effectLst/>
              <a:uLnTx/>
              <a:uFillTx/>
              <a:latin typeface="Roboto"/>
              <a:ea typeface="+mn-ea"/>
              <a:cs typeface="+mn-cs"/>
              <a:sym typeface="Arial"/>
            </a:rPr>
            <a:t>strengthening people’s capacities</a:t>
          </a:r>
          <a:endParaRPr lang="en-PH" sz="2200" dirty="0">
            <a:solidFill>
              <a:schemeClr val="accent6"/>
            </a:solidFill>
          </a:endParaRPr>
        </a:p>
      </dgm:t>
    </dgm:pt>
    <dgm:pt modelId="{6520AC04-9EB7-4EF1-A0AD-8B3191A25017}" type="parTrans" cxnId="{EA8EDB15-E1EE-457C-BFF8-18AA311E878D}">
      <dgm:prSet/>
      <dgm:spPr/>
      <dgm:t>
        <a:bodyPr/>
        <a:lstStyle/>
        <a:p>
          <a:endParaRPr lang="en-PH" sz="2000"/>
        </a:p>
      </dgm:t>
    </dgm:pt>
    <dgm:pt modelId="{244C5E27-9FFF-4605-956D-5C1C16924A77}" type="sibTrans" cxnId="{EA8EDB15-E1EE-457C-BFF8-18AA311E878D}">
      <dgm:prSet/>
      <dgm:spPr/>
      <dgm:t>
        <a:bodyPr/>
        <a:lstStyle/>
        <a:p>
          <a:endParaRPr lang="en-PH" sz="2000"/>
        </a:p>
      </dgm:t>
    </dgm:pt>
    <dgm:pt modelId="{7B2AE671-56D0-4B1A-ACD2-0E1EDF0C1B5B}" type="pres">
      <dgm:prSet presAssocID="{33BE8ED9-A73E-47C1-B424-43FDDD817DFF}" presName="Name0" presStyleCnt="0">
        <dgm:presLayoutVars>
          <dgm:dir/>
          <dgm:resizeHandles val="exact"/>
        </dgm:presLayoutVars>
      </dgm:prSet>
      <dgm:spPr/>
    </dgm:pt>
    <dgm:pt modelId="{0755E9EE-F180-4E56-A0DE-2F3E274DE1DF}" type="pres">
      <dgm:prSet presAssocID="{80DC831F-23C6-4294-9D63-8C0330752140}" presName="Name5" presStyleLbl="vennNode1" presStyleIdx="0" presStyleCnt="4">
        <dgm:presLayoutVars>
          <dgm:bulletEnabled val="1"/>
        </dgm:presLayoutVars>
      </dgm:prSet>
      <dgm:spPr/>
    </dgm:pt>
    <dgm:pt modelId="{29FC88DF-8F38-41A3-A51E-F5F47FDB612F}" type="pres">
      <dgm:prSet presAssocID="{6412C03F-C4B6-4049-B9BE-CA7699F38002}" presName="space" presStyleCnt="0"/>
      <dgm:spPr/>
    </dgm:pt>
    <dgm:pt modelId="{376731C5-813D-4B48-AE47-1326343A5CF4}" type="pres">
      <dgm:prSet presAssocID="{450986F8-43D3-44CA-80E6-06F749494C38}" presName="Name5" presStyleLbl="vennNode1" presStyleIdx="1" presStyleCnt="4">
        <dgm:presLayoutVars>
          <dgm:bulletEnabled val="1"/>
        </dgm:presLayoutVars>
      </dgm:prSet>
      <dgm:spPr/>
    </dgm:pt>
    <dgm:pt modelId="{8F6A61B4-67B8-4742-BBB7-5B4652D6E3C5}" type="pres">
      <dgm:prSet presAssocID="{9FBC4C00-0CE2-484F-8619-5C8F33C82EA5}" presName="space" presStyleCnt="0"/>
      <dgm:spPr/>
    </dgm:pt>
    <dgm:pt modelId="{14CEEC20-6135-44FE-BEE1-BE1EE71B89DB}" type="pres">
      <dgm:prSet presAssocID="{6C9E5A0D-3542-41F6-89F2-FBF72F3366BF}" presName="Name5" presStyleLbl="vennNode1" presStyleIdx="2" presStyleCnt="4">
        <dgm:presLayoutVars>
          <dgm:bulletEnabled val="1"/>
        </dgm:presLayoutVars>
      </dgm:prSet>
      <dgm:spPr/>
    </dgm:pt>
    <dgm:pt modelId="{80E30493-C5B4-4A4B-91CF-ABC174DBECD2}" type="pres">
      <dgm:prSet presAssocID="{40836C1C-35E1-4998-9963-D1F16ECD612D}" presName="space" presStyleCnt="0"/>
      <dgm:spPr/>
    </dgm:pt>
    <dgm:pt modelId="{010BF22D-671C-4EA1-8191-95F25632D4C3}" type="pres">
      <dgm:prSet presAssocID="{A0E5A807-5A94-4685-BF5D-9B3EAB3173C7}" presName="Name5" presStyleLbl="vennNode1" presStyleIdx="3" presStyleCnt="4">
        <dgm:presLayoutVars>
          <dgm:bulletEnabled val="1"/>
        </dgm:presLayoutVars>
      </dgm:prSet>
      <dgm:spPr/>
    </dgm:pt>
  </dgm:ptLst>
  <dgm:cxnLst>
    <dgm:cxn modelId="{0392B314-8017-475B-9D4A-FB08610EE0C2}" type="presOf" srcId="{A0E5A807-5A94-4685-BF5D-9B3EAB3173C7}" destId="{010BF22D-671C-4EA1-8191-95F25632D4C3}" srcOrd="0" destOrd="0" presId="urn:microsoft.com/office/officeart/2005/8/layout/venn3"/>
    <dgm:cxn modelId="{EA8EDB15-E1EE-457C-BFF8-18AA311E878D}" srcId="{33BE8ED9-A73E-47C1-B424-43FDDD817DFF}" destId="{A0E5A807-5A94-4685-BF5D-9B3EAB3173C7}" srcOrd="3" destOrd="0" parTransId="{6520AC04-9EB7-4EF1-A0AD-8B3191A25017}" sibTransId="{244C5E27-9FFF-4605-956D-5C1C16924A77}"/>
    <dgm:cxn modelId="{F27FD05F-7FC3-4510-8304-4EDB2B99CFAF}" type="presOf" srcId="{33BE8ED9-A73E-47C1-B424-43FDDD817DFF}" destId="{7B2AE671-56D0-4B1A-ACD2-0E1EDF0C1B5B}" srcOrd="0" destOrd="0" presId="urn:microsoft.com/office/officeart/2005/8/layout/venn3"/>
    <dgm:cxn modelId="{C2F2C861-790B-4ACE-BD53-D8BA2B255F44}" type="presOf" srcId="{450986F8-43D3-44CA-80E6-06F749494C38}" destId="{376731C5-813D-4B48-AE47-1326343A5CF4}" srcOrd="0" destOrd="0" presId="urn:microsoft.com/office/officeart/2005/8/layout/venn3"/>
    <dgm:cxn modelId="{76A78873-AA4F-4FAB-9E0F-C3D08AB31FE5}" srcId="{33BE8ED9-A73E-47C1-B424-43FDDD817DFF}" destId="{450986F8-43D3-44CA-80E6-06F749494C38}" srcOrd="1" destOrd="0" parTransId="{47C32114-8329-40C1-A60B-F1B12B17E5F8}" sibTransId="{9FBC4C00-0CE2-484F-8619-5C8F33C82EA5}"/>
    <dgm:cxn modelId="{1E143479-D97C-4707-9F77-8246EBF06646}" srcId="{33BE8ED9-A73E-47C1-B424-43FDDD817DFF}" destId="{80DC831F-23C6-4294-9D63-8C0330752140}" srcOrd="0" destOrd="0" parTransId="{E97FA159-7C4E-4746-9DD8-10796AA88450}" sibTransId="{6412C03F-C4B6-4049-B9BE-CA7699F38002}"/>
    <dgm:cxn modelId="{E78F8A92-ACC8-45C7-9F79-4A37E8413ECC}" type="presOf" srcId="{6C9E5A0D-3542-41F6-89F2-FBF72F3366BF}" destId="{14CEEC20-6135-44FE-BEE1-BE1EE71B89DB}" srcOrd="0" destOrd="0" presId="urn:microsoft.com/office/officeart/2005/8/layout/venn3"/>
    <dgm:cxn modelId="{BD4C14EC-FFC0-415F-9223-DBEBF513BAA9}" srcId="{33BE8ED9-A73E-47C1-B424-43FDDD817DFF}" destId="{6C9E5A0D-3542-41F6-89F2-FBF72F3366BF}" srcOrd="2" destOrd="0" parTransId="{0FDAA808-8B09-4F41-A35D-C8EA9FB281A2}" sibTransId="{40836C1C-35E1-4998-9963-D1F16ECD612D}"/>
    <dgm:cxn modelId="{78D351F3-A711-48C6-93B8-601EA142311B}" type="presOf" srcId="{80DC831F-23C6-4294-9D63-8C0330752140}" destId="{0755E9EE-F180-4E56-A0DE-2F3E274DE1DF}" srcOrd="0" destOrd="0" presId="urn:microsoft.com/office/officeart/2005/8/layout/venn3"/>
    <dgm:cxn modelId="{28EA9A18-0E3E-46F8-B85A-ABB2D2BEA15D}" type="presParOf" srcId="{7B2AE671-56D0-4B1A-ACD2-0E1EDF0C1B5B}" destId="{0755E9EE-F180-4E56-A0DE-2F3E274DE1DF}" srcOrd="0" destOrd="0" presId="urn:microsoft.com/office/officeart/2005/8/layout/venn3"/>
    <dgm:cxn modelId="{E3AC627E-423D-42CF-9487-9C0CA1933A9C}" type="presParOf" srcId="{7B2AE671-56D0-4B1A-ACD2-0E1EDF0C1B5B}" destId="{29FC88DF-8F38-41A3-A51E-F5F47FDB612F}" srcOrd="1" destOrd="0" presId="urn:microsoft.com/office/officeart/2005/8/layout/venn3"/>
    <dgm:cxn modelId="{8E0A73E1-5152-4639-8725-E4451D455C1F}" type="presParOf" srcId="{7B2AE671-56D0-4B1A-ACD2-0E1EDF0C1B5B}" destId="{376731C5-813D-4B48-AE47-1326343A5CF4}" srcOrd="2" destOrd="0" presId="urn:microsoft.com/office/officeart/2005/8/layout/venn3"/>
    <dgm:cxn modelId="{63192D3C-AACF-4323-8650-45ACE7F346BE}" type="presParOf" srcId="{7B2AE671-56D0-4B1A-ACD2-0E1EDF0C1B5B}" destId="{8F6A61B4-67B8-4742-BBB7-5B4652D6E3C5}" srcOrd="3" destOrd="0" presId="urn:microsoft.com/office/officeart/2005/8/layout/venn3"/>
    <dgm:cxn modelId="{FF10DA73-5528-4649-950C-FDFD4A776D83}" type="presParOf" srcId="{7B2AE671-56D0-4B1A-ACD2-0E1EDF0C1B5B}" destId="{14CEEC20-6135-44FE-BEE1-BE1EE71B89DB}" srcOrd="4" destOrd="0" presId="urn:microsoft.com/office/officeart/2005/8/layout/venn3"/>
    <dgm:cxn modelId="{72B3F941-E078-48A0-9630-03C4E4794705}" type="presParOf" srcId="{7B2AE671-56D0-4B1A-ACD2-0E1EDF0C1B5B}" destId="{80E30493-C5B4-4A4B-91CF-ABC174DBECD2}" srcOrd="5" destOrd="0" presId="urn:microsoft.com/office/officeart/2005/8/layout/venn3"/>
    <dgm:cxn modelId="{98A1C5A4-5CC5-4262-AFF8-9CE00997ED89}" type="presParOf" srcId="{7B2AE671-56D0-4B1A-ACD2-0E1EDF0C1B5B}" destId="{010BF22D-671C-4EA1-8191-95F25632D4C3}"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0FD69-DD99-4D59-9E54-B5B869561AEC}">
      <dsp:nvSpPr>
        <dsp:cNvPr id="0" name=""/>
        <dsp:cNvSpPr/>
      </dsp:nvSpPr>
      <dsp:spPr>
        <a:xfrm>
          <a:off x="106" y="334352"/>
          <a:ext cx="1986855" cy="1986855"/>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6"/>
              </a:solidFill>
              <a:latin typeface="Roboto" panose="02000000000000000000" pitchFamily="2" charset="0"/>
              <a:ea typeface="+mn-ea"/>
              <a:cs typeface="+mn-cs"/>
            </a:rPr>
            <a:t>strengthen local capacities</a:t>
          </a:r>
          <a:endParaRPr lang="en-PH" sz="2300" kern="1200" dirty="0">
            <a:solidFill>
              <a:schemeClr val="accent6"/>
            </a:solidFill>
            <a:latin typeface="Roboto" panose="02000000000000000000" pitchFamily="2" charset="0"/>
            <a:ea typeface="+mn-ea"/>
            <a:cs typeface="+mn-cs"/>
          </a:endParaRPr>
        </a:p>
      </dsp:txBody>
      <dsp:txXfrm>
        <a:off x="291074" y="625320"/>
        <a:ext cx="1404919" cy="1404919"/>
      </dsp:txXfrm>
    </dsp:sp>
    <dsp:sp modelId="{32494DC9-056C-45D1-AF1E-AA7784C88788}">
      <dsp:nvSpPr>
        <dsp:cNvPr id="0" name=""/>
        <dsp:cNvSpPr/>
      </dsp:nvSpPr>
      <dsp:spPr>
        <a:xfrm rot="18714597">
          <a:off x="1918368" y="946377"/>
          <a:ext cx="821853" cy="0"/>
        </a:xfrm>
        <a:custGeom>
          <a:avLst/>
          <a:gdLst/>
          <a:ahLst/>
          <a:cxnLst/>
          <a:rect l="0" t="0" r="0" b="0"/>
          <a:pathLst>
            <a:path>
              <a:moveTo>
                <a:pt x="0" y="0"/>
              </a:moveTo>
              <a:lnTo>
                <a:pt x="87704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FC8E8-12C7-4682-9C96-58AD67310ABB}">
      <dsp:nvSpPr>
        <dsp:cNvPr id="0" name=""/>
        <dsp:cNvSpPr/>
      </dsp:nvSpPr>
      <dsp:spPr>
        <a:xfrm rot="13568164">
          <a:off x="4624164" y="851737"/>
          <a:ext cx="585781" cy="0"/>
        </a:xfrm>
        <a:custGeom>
          <a:avLst/>
          <a:gdLst/>
          <a:ahLst/>
          <a:cxnLst/>
          <a:rect l="0" t="0" r="0" b="0"/>
          <a:pathLst>
            <a:path>
              <a:moveTo>
                <a:pt x="0" y="0"/>
              </a:moveTo>
              <a:lnTo>
                <a:pt x="604196"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58204-42CB-480A-8416-2D06923FEBE8}">
      <dsp:nvSpPr>
        <dsp:cNvPr id="0" name=""/>
        <dsp:cNvSpPr/>
      </dsp:nvSpPr>
      <dsp:spPr>
        <a:xfrm>
          <a:off x="2603778" y="640567"/>
          <a:ext cx="232135"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3DABEF-A384-42EC-9E27-9E56F9E0FAA1}">
      <dsp:nvSpPr>
        <dsp:cNvPr id="0" name=""/>
        <dsp:cNvSpPr/>
      </dsp:nvSpPr>
      <dsp:spPr>
        <a:xfrm>
          <a:off x="2835913" y="332281"/>
          <a:ext cx="1646048" cy="616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solidFill>
              <a:highlight>
                <a:srgbClr val="FFFF00"/>
              </a:highlight>
              <a:latin typeface="Roboto" panose="02000000000000000000" pitchFamily="2" charset="0"/>
              <a:ea typeface="+mn-ea"/>
              <a:cs typeface="+mn-cs"/>
            </a:rPr>
            <a:t>build resilience</a:t>
          </a:r>
          <a:endParaRPr lang="en-PH" sz="1800" kern="1200" dirty="0">
            <a:solidFill>
              <a:schemeClr val="accent6"/>
            </a:solidFill>
            <a:highlight>
              <a:srgbClr val="FFFF00"/>
            </a:highlight>
            <a:latin typeface="Roboto" panose="02000000000000000000" pitchFamily="2" charset="0"/>
            <a:ea typeface="+mn-ea"/>
            <a:cs typeface="+mn-cs"/>
          </a:endParaRPr>
        </a:p>
      </dsp:txBody>
      <dsp:txXfrm>
        <a:off x="2835913" y="332281"/>
        <a:ext cx="1646048" cy="616570"/>
      </dsp:txXfrm>
    </dsp:sp>
    <dsp:sp modelId="{84F8EC12-415D-4497-AD4D-191723579B10}">
      <dsp:nvSpPr>
        <dsp:cNvPr id="0" name=""/>
        <dsp:cNvSpPr/>
      </dsp:nvSpPr>
      <dsp:spPr>
        <a:xfrm>
          <a:off x="4481962" y="640567"/>
          <a:ext cx="232135"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B9BCBB-EEB4-4BDE-99AA-2B77D0809327}">
      <dsp:nvSpPr>
        <dsp:cNvPr id="0" name=""/>
        <dsp:cNvSpPr/>
      </dsp:nvSpPr>
      <dsp:spPr>
        <a:xfrm rot="76169">
          <a:off x="2045920" y="1334379"/>
          <a:ext cx="477618" cy="0"/>
        </a:xfrm>
        <a:custGeom>
          <a:avLst/>
          <a:gdLst/>
          <a:ahLst/>
          <a:cxnLst/>
          <a:rect l="0" t="0" r="0" b="0"/>
          <a:pathLst>
            <a:path>
              <a:moveTo>
                <a:pt x="0" y="0"/>
              </a:moveTo>
              <a:lnTo>
                <a:pt x="46043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6FC9D-554A-4D80-8DFA-FD60DB41A3DF}">
      <dsp:nvSpPr>
        <dsp:cNvPr id="0" name=""/>
        <dsp:cNvSpPr/>
      </dsp:nvSpPr>
      <dsp:spPr>
        <a:xfrm rot="9437279">
          <a:off x="4613594" y="1239739"/>
          <a:ext cx="517640" cy="0"/>
        </a:xfrm>
        <a:custGeom>
          <a:avLst/>
          <a:gdLst/>
          <a:ahLst/>
          <a:cxnLst/>
          <a:rect l="0" t="0" r="0" b="0"/>
          <a:pathLst>
            <a:path>
              <a:moveTo>
                <a:pt x="0" y="0"/>
              </a:moveTo>
              <a:lnTo>
                <a:pt x="49833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FFB72-0DC7-46CC-B299-0BA8882C1204}">
      <dsp:nvSpPr>
        <dsp:cNvPr id="0" name=""/>
        <dsp:cNvSpPr/>
      </dsp:nvSpPr>
      <dsp:spPr>
        <a:xfrm>
          <a:off x="2523479" y="1339669"/>
          <a:ext cx="232120"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160C3E-29D0-4909-8BBF-562889A5ED7D}">
      <dsp:nvSpPr>
        <dsp:cNvPr id="0" name=""/>
        <dsp:cNvSpPr/>
      </dsp:nvSpPr>
      <dsp:spPr>
        <a:xfrm>
          <a:off x="2755600" y="1020288"/>
          <a:ext cx="1645944" cy="638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6"/>
              </a:solidFill>
              <a:highlight>
                <a:srgbClr val="FFFF00"/>
              </a:highlight>
              <a:latin typeface="Roboto" panose="02000000000000000000" pitchFamily="2" charset="0"/>
              <a:ea typeface="+mn-ea"/>
              <a:cs typeface="+mn-cs"/>
            </a:rPr>
            <a:t>institutionalize</a:t>
          </a:r>
          <a:endParaRPr lang="en-PH" sz="1600" kern="1200" dirty="0">
            <a:solidFill>
              <a:schemeClr val="accent6"/>
            </a:solidFill>
            <a:highlight>
              <a:srgbClr val="FFFF00"/>
            </a:highlight>
            <a:latin typeface="Roboto" panose="02000000000000000000" pitchFamily="2" charset="0"/>
            <a:ea typeface="+mn-ea"/>
            <a:cs typeface="+mn-cs"/>
          </a:endParaRPr>
        </a:p>
      </dsp:txBody>
      <dsp:txXfrm>
        <a:off x="2755600" y="1020288"/>
        <a:ext cx="1645944" cy="638763"/>
      </dsp:txXfrm>
    </dsp:sp>
    <dsp:sp modelId="{D6FA9340-2536-4C26-9B2B-64BA3996FFC6}">
      <dsp:nvSpPr>
        <dsp:cNvPr id="0" name=""/>
        <dsp:cNvSpPr/>
      </dsp:nvSpPr>
      <dsp:spPr>
        <a:xfrm>
          <a:off x="4401544" y="1339669"/>
          <a:ext cx="232120"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25095-CBC2-42E9-B3B4-A5794238BD5D}">
      <dsp:nvSpPr>
        <dsp:cNvPr id="0" name=""/>
        <dsp:cNvSpPr/>
      </dsp:nvSpPr>
      <dsp:spPr>
        <a:xfrm rot="3303847">
          <a:off x="1867690" y="1754493"/>
          <a:ext cx="834697" cy="0"/>
        </a:xfrm>
        <a:custGeom>
          <a:avLst/>
          <a:gdLst/>
          <a:ahLst/>
          <a:cxnLst/>
          <a:rect l="0" t="0" r="0" b="0"/>
          <a:pathLst>
            <a:path>
              <a:moveTo>
                <a:pt x="0" y="0"/>
              </a:moveTo>
              <a:lnTo>
                <a:pt x="77494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A13732-7DB7-435A-8ED8-0F8ABCB8A7D2}">
      <dsp:nvSpPr>
        <dsp:cNvPr id="0" name=""/>
        <dsp:cNvSpPr/>
      </dsp:nvSpPr>
      <dsp:spPr>
        <a:xfrm rot="7121207">
          <a:off x="4374213" y="1659854"/>
          <a:ext cx="995783" cy="0"/>
        </a:xfrm>
        <a:custGeom>
          <a:avLst/>
          <a:gdLst/>
          <a:ahLst/>
          <a:cxnLst/>
          <a:rect l="0" t="0" r="0" b="0"/>
          <a:pathLst>
            <a:path>
              <a:moveTo>
                <a:pt x="0" y="0"/>
              </a:moveTo>
              <a:lnTo>
                <a:pt x="107764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F5080-9D20-4904-928C-2EB2D95292AB}">
      <dsp:nvSpPr>
        <dsp:cNvPr id="0" name=""/>
        <dsp:cNvSpPr/>
      </dsp:nvSpPr>
      <dsp:spPr>
        <a:xfrm>
          <a:off x="2524037" y="2096633"/>
          <a:ext cx="23199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91A9C-7141-4089-B268-DAAB3BEF2A49}">
      <dsp:nvSpPr>
        <dsp:cNvPr id="0" name=""/>
        <dsp:cNvSpPr/>
      </dsp:nvSpPr>
      <dsp:spPr>
        <a:xfrm>
          <a:off x="2756035" y="1659051"/>
          <a:ext cx="1645074" cy="875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solidFill>
              <a:highlight>
                <a:srgbClr val="FFFF00"/>
              </a:highlight>
              <a:latin typeface="Roboto" panose="02000000000000000000" pitchFamily="2" charset="0"/>
              <a:ea typeface="+mn-ea"/>
              <a:cs typeface="+mn-cs"/>
            </a:rPr>
            <a:t>Enhance capacities </a:t>
          </a:r>
          <a:endParaRPr lang="en-PH" sz="1800" kern="1200" dirty="0">
            <a:solidFill>
              <a:schemeClr val="accent6"/>
            </a:solidFill>
            <a:highlight>
              <a:srgbClr val="FFFF00"/>
            </a:highlight>
            <a:latin typeface="Roboto" panose="02000000000000000000" pitchFamily="2" charset="0"/>
            <a:ea typeface="+mn-ea"/>
            <a:cs typeface="+mn-cs"/>
          </a:endParaRPr>
        </a:p>
      </dsp:txBody>
      <dsp:txXfrm>
        <a:off x="2756035" y="1659051"/>
        <a:ext cx="1645074" cy="875163"/>
      </dsp:txXfrm>
    </dsp:sp>
    <dsp:sp modelId="{6A5B1849-BC1F-4DFA-8DC9-12779281E305}">
      <dsp:nvSpPr>
        <dsp:cNvPr id="0" name=""/>
        <dsp:cNvSpPr/>
      </dsp:nvSpPr>
      <dsp:spPr>
        <a:xfrm>
          <a:off x="4401109" y="2096633"/>
          <a:ext cx="23199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97855-9970-48E8-BC22-EF283795EF35}">
      <dsp:nvSpPr>
        <dsp:cNvPr id="0" name=""/>
        <dsp:cNvSpPr/>
      </dsp:nvSpPr>
      <dsp:spPr>
        <a:xfrm>
          <a:off x="5170182" y="121679"/>
          <a:ext cx="1986855" cy="1986855"/>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PH" sz="2300" b="1" kern="1200" dirty="0">
              <a:solidFill>
                <a:schemeClr val="accent6"/>
              </a:solidFill>
              <a:latin typeface="Roboto" panose="02000000000000000000" pitchFamily="2" charset="0"/>
              <a:ea typeface="+mn-ea"/>
              <a:cs typeface="+mn-cs"/>
            </a:rPr>
            <a:t>Reduce</a:t>
          </a:r>
        </a:p>
      </dsp:txBody>
      <dsp:txXfrm>
        <a:off x="5461150" y="412647"/>
        <a:ext cx="1404919" cy="1404919"/>
      </dsp:txXfrm>
    </dsp:sp>
    <dsp:sp modelId="{1665DC4E-9880-4868-850B-36321516C70B}">
      <dsp:nvSpPr>
        <dsp:cNvPr id="0" name=""/>
        <dsp:cNvSpPr/>
      </dsp:nvSpPr>
      <dsp:spPr>
        <a:xfrm>
          <a:off x="7157037" y="121679"/>
          <a:ext cx="1986855" cy="1986855"/>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PH" sz="2300" b="1" kern="1200" dirty="0">
              <a:solidFill>
                <a:schemeClr val="accent6"/>
              </a:solidFill>
              <a:latin typeface="Roboto" panose="02000000000000000000" pitchFamily="2" charset="0"/>
              <a:ea typeface="+mn-ea"/>
              <a:cs typeface="+mn-cs"/>
            </a:rPr>
            <a:t>Eliminate</a:t>
          </a:r>
        </a:p>
      </dsp:txBody>
      <dsp:txXfrm>
        <a:off x="7448005" y="412647"/>
        <a:ext cx="1404919" cy="1404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5E9EE-F180-4E56-A0DE-2F3E274DE1DF}">
      <dsp:nvSpPr>
        <dsp:cNvPr id="0" name=""/>
        <dsp:cNvSpPr/>
      </dsp:nvSpPr>
      <dsp:spPr>
        <a:xfrm>
          <a:off x="2695" y="1086604"/>
          <a:ext cx="2704300" cy="2704300"/>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8827" tIns="30480" rIns="148827" bIns="30480" numCol="1" spcCol="1270" anchor="ctr" anchorCtr="0">
          <a:noAutofit/>
        </a:bodyPr>
        <a:lstStyle/>
        <a:p>
          <a:pPr marL="0" lvl="0" indent="0" algn="ctr" defTabSz="1066800">
            <a:lnSpc>
              <a:spcPct val="90000"/>
            </a:lnSpc>
            <a:spcBef>
              <a:spcPct val="0"/>
            </a:spcBef>
            <a:spcAft>
              <a:spcPct val="35000"/>
            </a:spcAft>
            <a:buClrTx/>
            <a:buSzTx/>
            <a:buFont typeface="Wingdings" panose="05000000000000000000" pitchFamily="2" charset="2"/>
            <a:buNone/>
          </a:pPr>
          <a:r>
            <a:rPr kumimoji="0" lang="en-US" sz="2400" b="0" i="0" u="none" strike="noStrike" kern="1200" cap="none" spc="0" normalizeH="0" baseline="0" noProof="0" dirty="0">
              <a:ln/>
              <a:solidFill>
                <a:schemeClr val="accent6"/>
              </a:solidFill>
              <a:effectLst/>
              <a:uLnTx/>
              <a:uFillTx/>
              <a:latin typeface="Roboto"/>
              <a:ea typeface="+mn-ea"/>
              <a:cs typeface="+mn-cs"/>
              <a:sym typeface="Arial"/>
            </a:rPr>
            <a:t>more </a:t>
          </a:r>
          <a:r>
            <a:rPr kumimoji="0" lang="en-US" sz="2400" b="1" i="0" u="none" strike="noStrike" kern="1200" cap="none" spc="0" normalizeH="0" baseline="0" noProof="0" dirty="0">
              <a:ln/>
              <a:solidFill>
                <a:schemeClr val="accent6"/>
              </a:solidFill>
              <a:effectLst/>
              <a:uLnTx/>
              <a:uFillTx/>
              <a:latin typeface="Roboto"/>
              <a:ea typeface="+mn-ea"/>
              <a:cs typeface="+mn-cs"/>
              <a:sym typeface="Arial"/>
            </a:rPr>
            <a:t>proactive</a:t>
          </a:r>
          <a:endParaRPr lang="en-PH" sz="2400" kern="1200" dirty="0">
            <a:solidFill>
              <a:schemeClr val="accent6"/>
            </a:solidFill>
          </a:endParaRPr>
        </a:p>
      </dsp:txBody>
      <dsp:txXfrm>
        <a:off x="398731" y="1482640"/>
        <a:ext cx="1912228" cy="1912228"/>
      </dsp:txXfrm>
    </dsp:sp>
    <dsp:sp modelId="{376731C5-813D-4B48-AE47-1326343A5CF4}">
      <dsp:nvSpPr>
        <dsp:cNvPr id="0" name=""/>
        <dsp:cNvSpPr/>
      </dsp:nvSpPr>
      <dsp:spPr>
        <a:xfrm>
          <a:off x="2166135" y="1086604"/>
          <a:ext cx="2704300" cy="2704300"/>
        </a:xfrm>
        <a:prstGeom prst="ellipse">
          <a:avLst/>
        </a:prstGeom>
        <a:gradFill rotWithShape="0">
          <a:gsLst>
            <a:gs pos="0">
              <a:schemeClr val="accent3">
                <a:alpha val="50000"/>
                <a:hueOff val="-3327773"/>
                <a:satOff val="28205"/>
                <a:lumOff val="2810"/>
                <a:alphaOff val="0"/>
                <a:tint val="100000"/>
                <a:shade val="100000"/>
                <a:satMod val="130000"/>
              </a:schemeClr>
            </a:gs>
            <a:gs pos="100000">
              <a:schemeClr val="accent3">
                <a:alpha val="50000"/>
                <a:hueOff val="-3327773"/>
                <a:satOff val="28205"/>
                <a:lumOff val="281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8827" tIns="30480" rIns="148827" bIns="30480" numCol="1" spcCol="1270" anchor="ctr" anchorCtr="0">
          <a:noAutofit/>
        </a:bodyPr>
        <a:lstStyle/>
        <a:p>
          <a:pPr marL="0" lvl="0" indent="0" algn="ctr" defTabSz="1066800">
            <a:lnSpc>
              <a:spcPct val="90000"/>
            </a:lnSpc>
            <a:spcBef>
              <a:spcPct val="0"/>
            </a:spcBef>
            <a:spcAft>
              <a:spcPct val="35000"/>
            </a:spcAft>
            <a:buClrTx/>
            <a:buSzTx/>
            <a:buFont typeface="Wingdings" panose="05000000000000000000" pitchFamily="2" charset="2"/>
            <a:buNone/>
          </a:pPr>
          <a:r>
            <a:rPr kumimoji="0" lang="en-US" sz="2400" b="1" i="0" u="none" strike="noStrike" kern="1200" cap="none" spc="0" normalizeH="0" baseline="0" noProof="0" dirty="0">
              <a:ln/>
              <a:solidFill>
                <a:schemeClr val="accent6"/>
              </a:solidFill>
              <a:effectLst/>
              <a:uLnTx/>
              <a:uFillTx/>
              <a:latin typeface="Roboto"/>
              <a:ea typeface="+mn-ea"/>
              <a:cs typeface="+mn-cs"/>
              <a:sym typeface="Arial"/>
            </a:rPr>
            <a:t>addressing</a:t>
          </a:r>
          <a:r>
            <a:rPr kumimoji="0" lang="en-US" sz="2400" b="0" i="0" u="none" strike="noStrike" kern="1200" cap="none" spc="0" normalizeH="0" baseline="0" noProof="0" dirty="0">
              <a:ln/>
              <a:solidFill>
                <a:schemeClr val="accent6"/>
              </a:solidFill>
              <a:effectLst/>
              <a:uLnTx/>
              <a:uFillTx/>
              <a:latin typeface="Roboto"/>
              <a:ea typeface="+mn-ea"/>
              <a:cs typeface="+mn-cs"/>
              <a:sym typeface="Arial"/>
            </a:rPr>
            <a:t> the </a:t>
          </a:r>
          <a:r>
            <a:rPr kumimoji="0" lang="en-US" sz="2400" b="1" i="0" u="none" strike="noStrike" kern="1200" cap="none" spc="0" normalizeH="0" baseline="0" noProof="0" dirty="0">
              <a:ln/>
              <a:solidFill>
                <a:schemeClr val="accent6"/>
              </a:solidFill>
              <a:effectLst/>
              <a:uLnTx/>
              <a:uFillTx/>
              <a:latin typeface="Roboto"/>
              <a:ea typeface="+mn-ea"/>
              <a:cs typeface="+mn-cs"/>
              <a:sym typeface="Arial"/>
            </a:rPr>
            <a:t>root causes</a:t>
          </a:r>
          <a:endParaRPr lang="en-PH" sz="2400" kern="1200" dirty="0">
            <a:solidFill>
              <a:schemeClr val="accent6"/>
            </a:solidFill>
          </a:endParaRPr>
        </a:p>
      </dsp:txBody>
      <dsp:txXfrm>
        <a:off x="2562171" y="1482640"/>
        <a:ext cx="1912228" cy="1912228"/>
      </dsp:txXfrm>
    </dsp:sp>
    <dsp:sp modelId="{14CEEC20-6135-44FE-BEE1-BE1EE71B89DB}">
      <dsp:nvSpPr>
        <dsp:cNvPr id="0" name=""/>
        <dsp:cNvSpPr/>
      </dsp:nvSpPr>
      <dsp:spPr>
        <a:xfrm>
          <a:off x="4329576" y="1086604"/>
          <a:ext cx="2704300" cy="2704300"/>
        </a:xfrm>
        <a:prstGeom prst="ellipse">
          <a:avLst/>
        </a:prstGeom>
        <a:gradFill rotWithShape="0">
          <a:gsLst>
            <a:gs pos="0">
              <a:schemeClr val="accent3">
                <a:alpha val="50000"/>
                <a:hueOff val="-6655546"/>
                <a:satOff val="56410"/>
                <a:lumOff val="5621"/>
                <a:alphaOff val="0"/>
                <a:tint val="100000"/>
                <a:shade val="100000"/>
                <a:satMod val="130000"/>
              </a:schemeClr>
            </a:gs>
            <a:gs pos="100000">
              <a:schemeClr val="accent3">
                <a:alpha val="50000"/>
                <a:hueOff val="-6655546"/>
                <a:satOff val="56410"/>
                <a:lumOff val="562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8827" tIns="30480" rIns="148827" bIns="30480" numCol="1" spcCol="1270" anchor="ctr" anchorCtr="0">
          <a:noAutofit/>
        </a:bodyPr>
        <a:lstStyle/>
        <a:p>
          <a:pPr marL="0" lvl="0" indent="0" algn="ctr" defTabSz="1066800">
            <a:lnSpc>
              <a:spcPct val="90000"/>
            </a:lnSpc>
            <a:spcBef>
              <a:spcPct val="0"/>
            </a:spcBef>
            <a:spcAft>
              <a:spcPct val="35000"/>
            </a:spcAft>
            <a:buNone/>
          </a:pPr>
          <a:r>
            <a:rPr kumimoji="0" lang="en-US" sz="2400" b="1" i="0" u="none" strike="noStrike" kern="1200" cap="none" spc="0" normalizeH="0" baseline="0" noProof="0" dirty="0">
              <a:ln/>
              <a:solidFill>
                <a:schemeClr val="accent6"/>
              </a:solidFill>
              <a:effectLst/>
              <a:uLnTx/>
              <a:uFillTx/>
              <a:latin typeface="Roboto"/>
              <a:ea typeface="+mn-ea"/>
              <a:cs typeface="+mn-cs"/>
              <a:sym typeface="Arial"/>
            </a:rPr>
            <a:t>focus</a:t>
          </a:r>
          <a:r>
            <a:rPr kumimoji="0" lang="en-US" sz="2400" b="0" i="0" u="none" strike="noStrike" kern="1200" cap="none" spc="0" normalizeH="0" baseline="0" noProof="0" dirty="0">
              <a:ln/>
              <a:solidFill>
                <a:schemeClr val="accent6"/>
              </a:solidFill>
              <a:effectLst/>
              <a:uLnTx/>
              <a:uFillTx/>
              <a:latin typeface="Roboto"/>
              <a:ea typeface="+mn-ea"/>
              <a:cs typeface="+mn-cs"/>
              <a:sym typeface="Arial"/>
            </a:rPr>
            <a:t> to disaster </a:t>
          </a:r>
          <a:r>
            <a:rPr kumimoji="0" lang="en-US" sz="2400" b="1" i="0" u="none" strike="noStrike" kern="1200" cap="none" spc="0" normalizeH="0" baseline="0" noProof="0" dirty="0">
              <a:ln/>
              <a:solidFill>
                <a:schemeClr val="accent6"/>
              </a:solidFill>
              <a:effectLst/>
              <a:uLnTx/>
              <a:uFillTx/>
              <a:latin typeface="Roboto"/>
              <a:ea typeface="+mn-ea"/>
              <a:cs typeface="+mn-cs"/>
              <a:sym typeface="Arial"/>
            </a:rPr>
            <a:t>risk</a:t>
          </a:r>
          <a:r>
            <a:rPr kumimoji="0" lang="en-US" sz="2400" b="0" i="0" u="none" strike="noStrike" kern="1200" cap="none" spc="0" normalizeH="0" baseline="0" noProof="0" dirty="0">
              <a:ln/>
              <a:solidFill>
                <a:schemeClr val="accent6"/>
              </a:solidFill>
              <a:effectLst/>
              <a:uLnTx/>
              <a:uFillTx/>
              <a:latin typeface="Roboto"/>
              <a:ea typeface="+mn-ea"/>
              <a:cs typeface="+mn-cs"/>
              <a:sym typeface="Arial"/>
            </a:rPr>
            <a:t> </a:t>
          </a:r>
          <a:r>
            <a:rPr kumimoji="0" lang="en-US" sz="2400" b="1" i="0" u="none" strike="noStrike" kern="1200" cap="none" spc="0" normalizeH="0" baseline="0" noProof="0" dirty="0">
              <a:ln/>
              <a:solidFill>
                <a:schemeClr val="accent6"/>
              </a:solidFill>
              <a:effectLst/>
              <a:uLnTx/>
              <a:uFillTx/>
              <a:latin typeface="Roboto"/>
              <a:ea typeface="+mn-ea"/>
              <a:cs typeface="+mn-cs"/>
              <a:sym typeface="Arial"/>
            </a:rPr>
            <a:t>reduction</a:t>
          </a:r>
          <a:r>
            <a:rPr kumimoji="0" lang="en-US" sz="2400" b="0" i="0" u="none" strike="noStrike" kern="1200" cap="none" spc="0" normalizeH="0" baseline="0" noProof="0" dirty="0">
              <a:ln/>
              <a:solidFill>
                <a:schemeClr val="accent6"/>
              </a:solidFill>
              <a:effectLst/>
              <a:uLnTx/>
              <a:uFillTx/>
              <a:latin typeface="Roboto"/>
              <a:ea typeface="+mn-ea"/>
              <a:cs typeface="+mn-cs"/>
              <a:sym typeface="Arial"/>
            </a:rPr>
            <a:t> (DRR)</a:t>
          </a:r>
          <a:endParaRPr lang="en-PH" sz="2400" kern="1200" dirty="0">
            <a:solidFill>
              <a:schemeClr val="accent6"/>
            </a:solidFill>
          </a:endParaRPr>
        </a:p>
      </dsp:txBody>
      <dsp:txXfrm>
        <a:off x="4725612" y="1482640"/>
        <a:ext cx="1912228" cy="1912228"/>
      </dsp:txXfrm>
    </dsp:sp>
    <dsp:sp modelId="{010BF22D-671C-4EA1-8191-95F25632D4C3}">
      <dsp:nvSpPr>
        <dsp:cNvPr id="0" name=""/>
        <dsp:cNvSpPr/>
      </dsp:nvSpPr>
      <dsp:spPr>
        <a:xfrm>
          <a:off x="6493016" y="1086604"/>
          <a:ext cx="2704300" cy="2704300"/>
        </a:xfrm>
        <a:prstGeom prst="ellipse">
          <a:avLst/>
        </a:prstGeom>
        <a:gradFill rotWithShape="0">
          <a:gsLst>
            <a:gs pos="0">
              <a:schemeClr val="accent3">
                <a:alpha val="50000"/>
                <a:hueOff val="-9983318"/>
                <a:satOff val="84615"/>
                <a:lumOff val="8431"/>
                <a:alphaOff val="0"/>
                <a:tint val="100000"/>
                <a:shade val="100000"/>
                <a:satMod val="130000"/>
              </a:schemeClr>
            </a:gs>
            <a:gs pos="100000">
              <a:schemeClr val="accent3">
                <a:alpha val="50000"/>
                <a:hueOff val="-9983318"/>
                <a:satOff val="84615"/>
                <a:lumOff val="84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8827" tIns="27940" rIns="148827" bIns="27940" numCol="1" spcCol="1270" anchor="ctr" anchorCtr="0">
          <a:noAutofit/>
        </a:bodyPr>
        <a:lstStyle/>
        <a:p>
          <a:pPr marL="0" lvl="0" indent="0" algn="ctr" defTabSz="977900">
            <a:lnSpc>
              <a:spcPct val="90000"/>
            </a:lnSpc>
            <a:spcBef>
              <a:spcPct val="0"/>
            </a:spcBef>
            <a:spcAft>
              <a:spcPct val="35000"/>
            </a:spcAft>
            <a:buClrTx/>
            <a:buSzTx/>
            <a:buFont typeface="Wingdings" panose="05000000000000000000" pitchFamily="2" charset="2"/>
            <a:buNone/>
          </a:pPr>
          <a:r>
            <a:rPr kumimoji="0" lang="en-US" sz="2200" b="1" i="0" u="none" strike="noStrike" kern="1200" cap="none" spc="0" normalizeH="0" baseline="0" noProof="0" dirty="0">
              <a:ln/>
              <a:solidFill>
                <a:schemeClr val="accent6"/>
              </a:solidFill>
              <a:effectLst/>
              <a:uLnTx/>
              <a:uFillTx/>
              <a:latin typeface="Roboto"/>
              <a:ea typeface="+mn-ea"/>
              <a:cs typeface="+mn-cs"/>
              <a:sym typeface="Arial"/>
            </a:rPr>
            <a:t>more emphasis </a:t>
          </a:r>
          <a:r>
            <a:rPr kumimoji="0" lang="en-US" sz="2200" b="0" i="0" u="none" strike="noStrike" kern="1200" cap="none" spc="0" normalizeH="0" baseline="0" noProof="0" dirty="0">
              <a:ln/>
              <a:solidFill>
                <a:schemeClr val="accent6"/>
              </a:solidFill>
              <a:effectLst/>
              <a:uLnTx/>
              <a:uFillTx/>
              <a:latin typeface="Roboto"/>
              <a:ea typeface="+mn-ea"/>
              <a:cs typeface="+mn-cs"/>
              <a:sym typeface="Arial"/>
            </a:rPr>
            <a:t>on </a:t>
          </a:r>
          <a:r>
            <a:rPr kumimoji="0" lang="en-US" sz="2200" b="1" i="0" u="none" strike="noStrike" kern="1200" cap="none" spc="0" normalizeH="0" baseline="0" noProof="0" dirty="0">
              <a:ln/>
              <a:solidFill>
                <a:schemeClr val="accent6"/>
              </a:solidFill>
              <a:effectLst/>
              <a:uLnTx/>
              <a:uFillTx/>
              <a:latin typeface="Roboto"/>
              <a:ea typeface="+mn-ea"/>
              <a:cs typeface="+mn-cs"/>
              <a:sym typeface="Arial"/>
            </a:rPr>
            <a:t>strengthening people’s capacities</a:t>
          </a:r>
          <a:endParaRPr lang="en-PH" sz="2200" kern="1200" dirty="0">
            <a:solidFill>
              <a:schemeClr val="accent6"/>
            </a:solidFill>
          </a:endParaRPr>
        </a:p>
      </dsp:txBody>
      <dsp:txXfrm>
        <a:off x="6889052" y="1482640"/>
        <a:ext cx="1912228" cy="1912228"/>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5a8a195465_0_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5a8a195465_0_1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1921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8946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74833929-59C4-C4E6-69B1-62C067B49389}"/>
            </a:ext>
          </a:extLst>
        </p:cNvPr>
        <p:cNvGrpSpPr/>
        <p:nvPr/>
      </p:nvGrpSpPr>
      <p:grpSpPr>
        <a:xfrm>
          <a:off x="0" y="0"/>
          <a:ext cx="0" cy="0"/>
          <a:chOff x="0" y="0"/>
          <a:chExt cx="0" cy="0"/>
        </a:xfrm>
      </p:grpSpPr>
      <p:sp>
        <p:nvSpPr>
          <p:cNvPr id="72" name="Google Shape;72;g25a8a195465_0_22:notes">
            <a:extLst>
              <a:ext uri="{FF2B5EF4-FFF2-40B4-BE49-F238E27FC236}">
                <a16:creationId xmlns:a16="http://schemas.microsoft.com/office/drawing/2014/main" id="{C6CF3662-6BB8-93CF-0665-3199AE0A8EC9}"/>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a:extLst>
              <a:ext uri="{FF2B5EF4-FFF2-40B4-BE49-F238E27FC236}">
                <a16:creationId xmlns:a16="http://schemas.microsoft.com/office/drawing/2014/main" id="{518D0C8A-023D-9246-6AE2-E99B4DDB3A21}"/>
              </a:ext>
            </a:extLst>
          </p:cNvPr>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1197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FFB57D5E-F4B2-50CD-BEAE-95267D788168}"/>
            </a:ext>
          </a:extLst>
        </p:cNvPr>
        <p:cNvGrpSpPr/>
        <p:nvPr/>
      </p:nvGrpSpPr>
      <p:grpSpPr>
        <a:xfrm>
          <a:off x="0" y="0"/>
          <a:ext cx="0" cy="0"/>
          <a:chOff x="0" y="0"/>
          <a:chExt cx="0" cy="0"/>
        </a:xfrm>
      </p:grpSpPr>
      <p:sp>
        <p:nvSpPr>
          <p:cNvPr id="72" name="Google Shape;72;g25a8a195465_0_22:notes">
            <a:extLst>
              <a:ext uri="{FF2B5EF4-FFF2-40B4-BE49-F238E27FC236}">
                <a16:creationId xmlns:a16="http://schemas.microsoft.com/office/drawing/2014/main" id="{E1482016-5E72-8331-E2D5-8A176E43A1B4}"/>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a:extLst>
              <a:ext uri="{FF2B5EF4-FFF2-40B4-BE49-F238E27FC236}">
                <a16:creationId xmlns:a16="http://schemas.microsoft.com/office/drawing/2014/main" id="{CB600057-9E69-599B-114F-0B11825C97E4}"/>
              </a:ext>
            </a:extLst>
          </p:cNvPr>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2124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Local DRRM Fund (LDRRMF)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As the LDRRMCs develop and implement risk reduction programs, projects, and activities (PPAs), the Local DRRM Fund, among others may be utilized, and equally important, is to be subject for monitoring. Based from RA 10121, the previously known “calamity fund” is now known as Local DRRM Fund.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ea typeface="+mn-ea"/>
                <a:cs typeface="+mn-cs"/>
              </a:rPr>
              <a:t>Note to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sym typeface="Webdings" panose="05030102010509060703" pitchFamily="18" charset="2"/>
              </a:rPr>
              <a:t>Ask participant if the LDRRMF c</a:t>
            </a:r>
            <a:r>
              <a:rPr kumimoji="0" lang="en-US" sz="1400" b="0" i="0" u="none" strike="noStrike" kern="1200" cap="none" spc="0" normalizeH="0" baseline="0" noProof="0" dirty="0">
                <a:ln>
                  <a:noFill/>
                </a:ln>
                <a:solidFill>
                  <a:prstClr val="black"/>
                </a:solidFill>
                <a:effectLst/>
                <a:uLnTx/>
                <a:uFillTx/>
                <a:ea typeface="+mn-ea"/>
                <a:cs typeface="+mn-cs"/>
              </a:rPr>
              <a:t>an be more than 5% or can be lower than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sym typeface="Webdings" panose="05030102010509060703" pitchFamily="18" charset="2"/>
              </a:rPr>
              <a:t>E</a:t>
            </a:r>
            <a:r>
              <a:rPr kumimoji="0" lang="en-US" sz="1400" b="0" i="0" u="none" strike="noStrike" kern="1200" cap="none" spc="0" normalizeH="0" baseline="0" noProof="0" dirty="0">
                <a:ln>
                  <a:noFill/>
                </a:ln>
                <a:solidFill>
                  <a:prstClr val="black"/>
                </a:solidFill>
                <a:effectLst/>
                <a:uLnTx/>
                <a:uFillTx/>
                <a:ea typeface="+mn-ea"/>
                <a:cs typeface="+mn-cs"/>
              </a:rPr>
              <a:t>mphasize that the use of the LDRRMF, should be in accordance with the LDRRMP.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sym typeface="Webdings" panose="05030102010509060703" pitchFamily="18" charset="2"/>
              </a:rPr>
              <a:t></a:t>
            </a:r>
            <a:r>
              <a:rPr kumimoji="0" lang="en-US" sz="1400" b="0" i="0" u="none" strike="noStrike" kern="1200" cap="none" spc="0" normalizeH="0" baseline="0" noProof="0" dirty="0">
                <a:ln>
                  <a:noFill/>
                </a:ln>
                <a:solidFill>
                  <a:prstClr val="black"/>
                </a:solidFill>
                <a:effectLst/>
                <a:uLnTx/>
                <a:uFillTx/>
                <a:ea typeface="+mn-ea"/>
                <a:cs typeface="+mn-cs"/>
              </a:rPr>
              <a:t>This will be discussed in greater detail in Module 3: thematic area planning and budgeting.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PH" sz="1400" b="0" i="0" u="none" strike="noStrike" kern="1200" cap="none" spc="0" normalizeH="0" baseline="0" noProof="0" dirty="0">
              <a:ln>
                <a:noFill/>
              </a:ln>
              <a:solidFill>
                <a:prstClr val="black"/>
              </a:solidFill>
              <a:effectLst/>
              <a:uLnTx/>
              <a:uFillTx/>
              <a:ea typeface="+mn-ea"/>
              <a:cs typeface="+mn-cs"/>
            </a:endParaRPr>
          </a:p>
          <a:p>
            <a:endParaRPr lang="en-PH" dirty="0"/>
          </a:p>
        </p:txBody>
      </p:sp>
    </p:spTree>
    <p:extLst>
      <p:ext uri="{BB962C8B-B14F-4D97-AF65-F5344CB8AC3E}">
        <p14:creationId xmlns:p14="http://schemas.microsoft.com/office/powerpoint/2010/main" val="287791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cs typeface="Times New Roman" panose="02020603050405020304" pitchFamily="18" charset="0"/>
              </a:rPr>
              <a:t>Note to Facilitator:</a:t>
            </a:r>
            <a:endParaRPr kumimoji="0" lang="en-US" sz="1400" b="0" i="0" u="none" strike="noStrike" kern="1200" cap="none" spc="0" normalizeH="0" baseline="0" noProof="0" dirty="0">
              <a:ln>
                <a:noFill/>
              </a:ln>
              <a:solidFill>
                <a:srgbClr val="000000"/>
              </a:solidFill>
              <a:effectLst/>
              <a:uLnTx/>
              <a:uFillTx/>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cs typeface="Times New Roman" panose="02020603050405020304" pitchFamily="18" charset="0"/>
                <a:sym typeface="Webdings" panose="05030102010509060703" pitchFamily="18" charset="2"/>
              </a:rPr>
              <a:t></a:t>
            </a:r>
            <a:r>
              <a:rPr kumimoji="0" lang="en-US" sz="1400" b="0" i="0" u="none" strike="noStrike" kern="1200" cap="none" spc="0" normalizeH="0" baseline="0" noProof="0" dirty="0">
                <a:ln>
                  <a:noFill/>
                </a:ln>
                <a:solidFill>
                  <a:srgbClr val="000000"/>
                </a:solidFill>
                <a:effectLst/>
                <a:uLnTx/>
                <a:uFillTx/>
                <a:cs typeface="Times New Roman" panose="02020603050405020304" pitchFamily="18" charset="0"/>
              </a:rPr>
              <a:t>Ask participants if they are familiar with the LDRRMP, what is the first thing that comes to mind when they hear LDRRMP, or what does it mean for them?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cs typeface="Times New Roman" panose="02020603050405020304" pitchFamily="18" charset="0"/>
                <a:sym typeface="Webdings" panose="05030102010509060703" pitchFamily="18" charset="2"/>
              </a:rPr>
              <a:t></a:t>
            </a:r>
            <a:r>
              <a:rPr kumimoji="0" lang="en-US" sz="1400" b="0" i="0" u="none" strike="noStrike" kern="1200" cap="none" spc="0" normalizeH="0" baseline="0" noProof="0" dirty="0">
                <a:ln>
                  <a:noFill/>
                </a:ln>
                <a:solidFill>
                  <a:srgbClr val="000000"/>
                </a:solidFill>
                <a:effectLst/>
                <a:uLnTx/>
                <a:uFillTx/>
                <a:cs typeface="Times New Roman" panose="02020603050405020304" pitchFamily="18" charset="0"/>
              </a:rPr>
              <a:t>Alternatively, ask who among them has experiences in LDRRMP, be it training, formulation/updating, review, risk assessment, and other related topics.</a:t>
            </a:r>
            <a:endParaRPr kumimoji="0" lang="en-US" sz="1400" b="0" i="0" u="none" strike="noStrike" kern="1200" cap="none" spc="0" normalizeH="0" baseline="0" noProof="0" dirty="0">
              <a:ln>
                <a:noFill/>
              </a:ln>
              <a:solidFill>
                <a:srgbClr val="000000"/>
              </a:solidFill>
              <a:effectLst/>
              <a:uLnTx/>
              <a:uFillTx/>
              <a:cs typeface="+mn-cs"/>
            </a:endParaRPr>
          </a:p>
          <a:p>
            <a:pPr marL="0" lvl="0" indent="0" algn="l" rtl="0">
              <a:spcBef>
                <a:spcPts val="0"/>
              </a:spcBef>
              <a:spcAft>
                <a:spcPts val="0"/>
              </a:spcAft>
              <a:buNone/>
            </a:pPr>
            <a:endParaRPr lang="en-US" dirty="0"/>
          </a:p>
          <a:p>
            <a:endParaRPr lang="en-PH" dirty="0"/>
          </a:p>
        </p:txBody>
      </p:sp>
    </p:spTree>
    <p:extLst>
      <p:ext uri="{BB962C8B-B14F-4D97-AF65-F5344CB8AC3E}">
        <p14:creationId xmlns:p14="http://schemas.microsoft.com/office/powerpoint/2010/main" val="175882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The LDRRMP refers to the comprehensive and integrated plan formulated and implemented at the provincial, city, municipal, or barangay level, in accordance with the national, regional, and provincial framework and policies on disaster risk reduction (RA 10121).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It aims to strengthen local capacities to build resilience of communities, and to institutionalize arrangements and measures for reducing, if not totally eliminating, disaster risks including projected climate risks, and enhancing disaster preparedness and response capacities.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In the course overview, we learned about the enhanced LDRRMP Guidebook. This material aims to help LGUs better prepare their respective LDRRMPs. Let’s look at what’s in each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cs typeface="Times New Roman" panose="02020603050405020304" pitchFamily="18" charset="0"/>
              </a:rPr>
              <a:t>Note to Facilitator:</a:t>
            </a:r>
            <a:endParaRPr kumimoji="0" lang="en-US" sz="1400" b="0" i="0" u="none" strike="noStrike" kern="1200" cap="none" spc="0" normalizeH="0" baseline="0" noProof="0" dirty="0">
              <a:ln>
                <a:noFill/>
              </a:ln>
              <a:solidFill>
                <a:srgbClr val="000000"/>
              </a:solidFill>
              <a:effectLst/>
              <a:uLnTx/>
              <a:uFillTx/>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cs typeface="Times New Roman" panose="02020603050405020304" pitchFamily="18" charset="0"/>
                <a:sym typeface="Webdings" panose="05030102010509060703" pitchFamily="18" charset="2"/>
              </a:rPr>
              <a:t></a:t>
            </a:r>
            <a:r>
              <a:rPr kumimoji="0" lang="en-US" sz="1400" b="0" i="0" u="none" strike="noStrike" kern="1200" cap="none" spc="0" normalizeH="0" baseline="0" noProof="0" dirty="0">
                <a:ln>
                  <a:noFill/>
                </a:ln>
                <a:solidFill>
                  <a:srgbClr val="000000"/>
                </a:solidFill>
                <a:effectLst/>
                <a:uLnTx/>
                <a:uFillTx/>
                <a:cs typeface="Times New Roman" panose="02020603050405020304" pitchFamily="18" charset="0"/>
              </a:rPr>
              <a:t>Ask participants that if these are what we hope to achieve in our localities by developing the LDRRMP, what do they think are essential components or procedures in developing the LDRRMP?</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cs typeface="Times New Roman" panose="02020603050405020304" pitchFamily="18" charset="0"/>
                <a:sym typeface="Webdings" panose="05030102010509060703" pitchFamily="18" charset="2"/>
              </a:rPr>
              <a:t>Take note of the responses and relate them to the contents of the succeeding slides. </a:t>
            </a:r>
            <a:endParaRPr kumimoji="0" lang="en-US" sz="1400" b="0" i="0" u="none" strike="noStrike" kern="1200" cap="none" spc="0" normalizeH="0" baseline="0" noProof="0" dirty="0">
              <a:ln>
                <a:noFill/>
              </a:ln>
              <a:solidFill>
                <a:srgbClr val="000000"/>
              </a:solidFill>
              <a:effectLst/>
              <a:uLnTx/>
              <a:uFillTx/>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lvl="0" indent="0" algn="l" rtl="0">
              <a:spcBef>
                <a:spcPts val="0"/>
              </a:spcBef>
              <a:spcAft>
                <a:spcPts val="0"/>
              </a:spcAft>
              <a:buNone/>
            </a:pPr>
            <a:endParaRPr lang="en-US" sz="1400" dirty="0"/>
          </a:p>
          <a:p>
            <a:endParaRPr lang="en-PH" dirty="0"/>
          </a:p>
        </p:txBody>
      </p:sp>
    </p:spTree>
    <p:extLst>
      <p:ext uri="{BB962C8B-B14F-4D97-AF65-F5344CB8AC3E}">
        <p14:creationId xmlns:p14="http://schemas.microsoft.com/office/powerpoint/2010/main" val="360616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ea typeface="+mn-ea"/>
                <a:cs typeface="+mn-cs"/>
              </a:rPr>
              <a:t>Republic Act 10121: The Philippine Disaster Risk Reduction and Management Act of 2010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mn-ea"/>
                <a:cs typeface="+mn-cs"/>
              </a:rPr>
              <a:t>This paved the way for a paradigm shift in the country’s disaster management system from one primarily focused on response and preparedness for response to one focused on a more proactive approach in reducing and managing disaster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mn-ea"/>
                <a:cs typeface="+mn-cs"/>
              </a:rPr>
              <a:t>It principally mandates LGUs, among others, to “adopt a disaster risk reduction management approach that is holistic, comprehensive, integrated, and proactive in lessening the socio-economic and environmental impacts of disasters including climate change, and promote the involvement and participation of all sectors and all stakeholders concerned, at all levels, especially local community.” Moreover, Section 2 (Declaration of Policy) includes the provisions that the State shall ensure that disaster risk reduction and climate change measures are “gender responsive, sensitive to indigenous knowledge systems, and respectful of human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mn-ea"/>
                <a:cs typeface="+mn-cs"/>
              </a:rPr>
              <a:t>Among the salient features of RA 10121 here include: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more proactive approach to managing disaster risks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impacts of disasters can be reduced by addressing the root cause of disaster risks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shifts focus from disaster response to disaster risk reduction (DRR)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more emphasis on strengthening people’s capacity to absorb stress, maintain basic functions during a disaster and bounce back better from disasters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mn-ea"/>
                <a:cs typeface="+mn-cs"/>
              </a:rPr>
              <a:t>It is among our realizations that disasters won’t go away until we address the risks and vulnerabilities. If we can remember the bigger slice of the framework, in what thematic area is it? – Prevention and Mitigation.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cs typeface="Times New Roman" panose="02020603050405020304" pitchFamily="18" charset="0"/>
              </a:rPr>
              <a:t>Note to Facilitator:</a:t>
            </a:r>
            <a:endParaRPr kumimoji="0" lang="en-US" sz="1000" b="0" i="0" u="none" strike="noStrike" kern="1200" cap="none" spc="0" normalizeH="0" baseline="0" noProof="0" dirty="0">
              <a:ln>
                <a:noFill/>
              </a:ln>
              <a:solidFill>
                <a:srgbClr val="000000"/>
              </a:solidFill>
              <a:effectLst/>
              <a:uLnTx/>
              <a:uFillTx/>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cs typeface="Times New Roman" panose="02020603050405020304" pitchFamily="18" charset="0"/>
                <a:sym typeface="Webdings" panose="05030102010509060703" pitchFamily="18" charset="2"/>
              </a:rPr>
              <a:t></a:t>
            </a:r>
            <a:r>
              <a:rPr kumimoji="0" lang="en-US" sz="1000" b="0" i="0" u="none" strike="noStrike" kern="1200" cap="none" spc="0" normalizeH="0" baseline="0" noProof="0" dirty="0">
                <a:ln>
                  <a:noFill/>
                </a:ln>
                <a:solidFill>
                  <a:prstClr val="black"/>
                </a:solidFill>
                <a:effectLst/>
                <a:uLnTx/>
                <a:uFillTx/>
                <a:ea typeface="+mn-ea"/>
                <a:cs typeface="+mn-cs"/>
                <a:sym typeface="Webdings" panose="05030102010509060703" pitchFamily="18" charset="2"/>
              </a:rPr>
              <a:t>You may mention that for “gender responsiveness”, this is also engendered in the principles of “social inclusion”.</a:t>
            </a:r>
            <a:endParaRPr kumimoji="0" lang="en-US"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cs typeface="Times New Roman" panose="02020603050405020304" pitchFamily="18" charset="0"/>
              </a:rPr>
              <a:t>Note to Facilitator:</a:t>
            </a:r>
            <a:endParaRPr kumimoji="0" lang="en-US" sz="1000" b="0" i="0" u="none" strike="noStrike" kern="1200" cap="none" spc="0" normalizeH="0" baseline="0" noProof="0" dirty="0">
              <a:ln>
                <a:noFill/>
              </a:ln>
              <a:solidFill>
                <a:srgbClr val="000000"/>
              </a:solidFill>
              <a:effectLst/>
              <a:uLnTx/>
              <a:uFillTx/>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cs typeface="Times New Roman" panose="02020603050405020304" pitchFamily="18" charset="0"/>
                <a:sym typeface="Webdings" panose="05030102010509060703" pitchFamily="18" charset="2"/>
              </a:rPr>
              <a:t></a:t>
            </a:r>
            <a:r>
              <a:rPr kumimoji="0" lang="en-US" sz="1000" b="0" i="0" u="none" strike="noStrike" kern="1200" cap="none" spc="0" normalizeH="0" baseline="0" noProof="0" dirty="0">
                <a:ln>
                  <a:noFill/>
                </a:ln>
                <a:solidFill>
                  <a:srgbClr val="000000"/>
                </a:solidFill>
                <a:effectLst/>
                <a:uLnTx/>
                <a:uFillTx/>
                <a:cs typeface="Times New Roman" panose="02020603050405020304" pitchFamily="18" charset="0"/>
              </a:rPr>
              <a:t>Ask participants if they think disasters can go away. In here we can stress that addressing the risks and vulnerabilities is key to risk reduction.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cs typeface="Times New Roman" panose="02020603050405020304" pitchFamily="18" charset="0"/>
                <a:sym typeface="Webdings" panose="05030102010509060703" pitchFamily="18" charset="2"/>
              </a:rPr>
              <a:t>In relation to the first bullet, a</a:t>
            </a:r>
            <a:r>
              <a:rPr kumimoji="0" lang="en-US" sz="1000" b="0" i="0" u="none" strike="noStrike" kern="1200" cap="none" spc="0" normalizeH="0" baseline="0" noProof="0" dirty="0">
                <a:ln>
                  <a:noFill/>
                </a:ln>
                <a:solidFill>
                  <a:srgbClr val="000000"/>
                </a:solidFill>
                <a:effectLst/>
                <a:uLnTx/>
                <a:uFillTx/>
                <a:cs typeface="Times New Roman" panose="02020603050405020304" pitchFamily="18" charset="0"/>
              </a:rPr>
              <a:t>sk participants who may be familiar already with the Philippine DRRM framework if they can remember which thematic area has a now bigger ‘slice’ (focus). In here the answer is Prevention and Mitigation.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0" lvl="0" indent="0" algn="l" rtl="0">
              <a:spcBef>
                <a:spcPts val="0"/>
              </a:spcBef>
              <a:spcAft>
                <a:spcPts val="0"/>
              </a:spcAft>
              <a:buNone/>
            </a:pPr>
            <a:endParaRPr lang="en-US" sz="1000" dirty="0"/>
          </a:p>
          <a:p>
            <a:pPr marL="0" lvl="0" indent="0" algn="l" rtl="0">
              <a:spcBef>
                <a:spcPts val="0"/>
              </a:spcBef>
              <a:spcAft>
                <a:spcPts val="0"/>
              </a:spcAft>
              <a:buNone/>
            </a:pPr>
            <a:endParaRPr lang="en-US" sz="1000" dirty="0"/>
          </a:p>
          <a:p>
            <a:endParaRPr lang="en-PH" sz="1000" dirty="0"/>
          </a:p>
        </p:txBody>
      </p:sp>
    </p:spTree>
    <p:extLst>
      <p:ext uri="{BB962C8B-B14F-4D97-AF65-F5344CB8AC3E}">
        <p14:creationId xmlns:p14="http://schemas.microsoft.com/office/powerpoint/2010/main" val="295692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3491574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08573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736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Through this stage, LGU will form a team (LDRRM-PT) to ensure the following: </a:t>
            </a:r>
            <a:br>
              <a:rPr lang="en-US" dirty="0"/>
            </a:br>
            <a:r>
              <a:rPr lang="en-US" dirty="0"/>
              <a:t>a) the active involvement of stakeholders; </a:t>
            </a:r>
            <a:br>
              <a:rPr lang="en-US" dirty="0"/>
            </a:br>
            <a:r>
              <a:rPr lang="en-US" dirty="0"/>
              <a:t>b) the formulation of risk-informed LDRRMP; </a:t>
            </a:r>
            <a:br>
              <a:rPr lang="en-US" dirty="0"/>
            </a:br>
            <a:r>
              <a:rPr lang="en-US" dirty="0"/>
              <a:t>c) the considerations on gender-responsiveness and inclusivity; and </a:t>
            </a:r>
            <a:br>
              <a:rPr lang="en-US" dirty="0"/>
            </a:br>
            <a:r>
              <a:rPr lang="en-US" dirty="0"/>
              <a:t>d) to ensure the alignment to the national and related local plans.</a:t>
            </a:r>
          </a:p>
          <a:p>
            <a:pPr marL="0" lvl="0" indent="0" algn="l" rtl="0">
              <a:spcBef>
                <a:spcPts val="0"/>
              </a:spcBef>
              <a:spcAft>
                <a:spcPts val="0"/>
              </a:spcAft>
              <a:buNone/>
            </a:pPr>
            <a:br>
              <a:rPr lang="en-US" dirty="0"/>
            </a:br>
            <a:r>
              <a:rPr lang="en-US" dirty="0"/>
              <a:t>In addition, initial analysis of data and documents will be conducted.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Expected outputs, as indicated in the guidebook include: </a:t>
            </a:r>
          </a:p>
          <a:p>
            <a:pPr marL="171450" lvl="0" indent="-171450" algn="l" rtl="0">
              <a:spcBef>
                <a:spcPts val="0"/>
              </a:spcBef>
              <a:spcAft>
                <a:spcPts val="0"/>
              </a:spcAft>
              <a:buFont typeface="Wingdings" panose="05000000000000000000" pitchFamily="2" charset="2"/>
              <a:buChar char="§"/>
            </a:pPr>
            <a:r>
              <a:rPr lang="en-US" dirty="0"/>
              <a:t>Executive Order designating members of LDRRM-PT (Form 0-A)</a:t>
            </a:r>
          </a:p>
          <a:p>
            <a:pPr marL="171450" lvl="0" indent="-171450" algn="l" rtl="0">
              <a:spcBef>
                <a:spcPts val="0"/>
              </a:spcBef>
              <a:spcAft>
                <a:spcPts val="0"/>
              </a:spcAft>
              <a:buFont typeface="Wingdings" panose="05000000000000000000" pitchFamily="2" charset="2"/>
              <a:buChar char="§"/>
            </a:pPr>
            <a:r>
              <a:rPr lang="en-US" dirty="0"/>
              <a:t>Schedule for the Formulation of the LDRRMP (Form 0-B)</a:t>
            </a:r>
          </a:p>
          <a:p>
            <a:pPr marL="171450" lvl="0" indent="-171450" algn="l" rtl="0">
              <a:spcBef>
                <a:spcPts val="0"/>
              </a:spcBef>
              <a:spcAft>
                <a:spcPts val="0"/>
              </a:spcAft>
              <a:buFont typeface="Wingdings" panose="05000000000000000000" pitchFamily="2" charset="2"/>
              <a:buChar char="§"/>
            </a:pPr>
            <a:r>
              <a:rPr lang="en-US" dirty="0"/>
              <a:t>(if applicable) SWOC-PESTEL Analysis Matrix (Form 0-C)</a:t>
            </a:r>
          </a:p>
          <a:p>
            <a:pPr marL="171450" lvl="0" indent="-171450" algn="l" rtl="0">
              <a:spcBef>
                <a:spcPts val="0"/>
              </a:spcBef>
              <a:spcAft>
                <a:spcPts val="0"/>
              </a:spcAft>
              <a:buFont typeface="Wingdings" panose="05000000000000000000" pitchFamily="2" charset="2"/>
              <a:buChar char="§"/>
            </a:pPr>
            <a:r>
              <a:rPr lang="en-US" dirty="0"/>
              <a:t>LDRRMP Toolkit</a:t>
            </a:r>
          </a:p>
          <a:p>
            <a:endParaRPr lang="en-PH" dirty="0"/>
          </a:p>
        </p:txBody>
      </p:sp>
    </p:spTree>
    <p:extLst>
      <p:ext uri="{BB962C8B-B14F-4D97-AF65-F5344CB8AC3E}">
        <p14:creationId xmlns:p14="http://schemas.microsoft.com/office/powerpoint/2010/main" val="160490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 this stage, the LDRRM-PT will examine and align or integrate the LDRRMP with the targets, activities, and policies stipulated at the national and local level.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Resulting from the validation of the initial considerations done in Stage 0, the LDRRM-PT will anticipate the actual and future damages cause by climate and disaster risk and consider the issues related to each sector.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Expected outputs, as indicated in the guidebook include: </a:t>
            </a:r>
          </a:p>
          <a:p>
            <a:pPr marL="171450" lvl="0" indent="-171450" algn="l" rtl="0">
              <a:spcBef>
                <a:spcPts val="0"/>
              </a:spcBef>
              <a:spcAft>
                <a:spcPts val="0"/>
              </a:spcAft>
              <a:buFont typeface="Wingdings" panose="05000000000000000000" pitchFamily="2" charset="2"/>
              <a:buChar char="§"/>
            </a:pPr>
            <a:r>
              <a:rPr lang="en-US" dirty="0"/>
              <a:t>NDRRMP Checklist Assessment (Form 1-A)</a:t>
            </a:r>
          </a:p>
          <a:p>
            <a:pPr marL="171450" lvl="0" indent="-171450" algn="l" rtl="0">
              <a:spcBef>
                <a:spcPts val="0"/>
              </a:spcBef>
              <a:spcAft>
                <a:spcPts val="0"/>
              </a:spcAft>
              <a:buFont typeface="Wingdings" panose="05000000000000000000" pitchFamily="2" charset="2"/>
              <a:buChar char="§"/>
            </a:pPr>
            <a:r>
              <a:rPr lang="en-US" dirty="0"/>
              <a:t>Review of the Current / Previous LDRRMP (Form 1-B) </a:t>
            </a:r>
            <a:r>
              <a:rPr lang="en-US" dirty="0">
                <a:sym typeface="Wingdings" panose="05000000000000000000" pitchFamily="2" charset="2"/>
              </a:rPr>
              <a:t> This will be replaced by the LDRRMP M&amp;E form 4: Mid-Term Assessment and End-Term Evaluation</a:t>
            </a:r>
            <a:endParaRPr lang="en-US" dirty="0"/>
          </a:p>
          <a:p>
            <a:pPr marL="171450" lvl="0" indent="-171450" algn="l" rtl="0">
              <a:spcBef>
                <a:spcPts val="0"/>
              </a:spcBef>
              <a:spcAft>
                <a:spcPts val="0"/>
              </a:spcAft>
              <a:buFont typeface="Wingdings" panose="05000000000000000000" pitchFamily="2" charset="2"/>
              <a:buChar char="§"/>
            </a:pPr>
            <a:r>
              <a:rPr lang="en-US" dirty="0"/>
              <a:t>LDRRMP Toolkit</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Note to Facilitator:</a:t>
            </a:r>
          </a:p>
          <a:p>
            <a:pPr marL="0" lvl="0" indent="0" algn="l" rtl="0">
              <a:spcBef>
                <a:spcPts val="0"/>
              </a:spcBef>
              <a:spcAft>
                <a:spcPts val="0"/>
              </a:spcAft>
              <a:buNone/>
            </a:pPr>
            <a:r>
              <a:rPr lang="en-US" i="0" dirty="0">
                <a:sym typeface="Webdings" panose="05030102010509060703" pitchFamily="18" charset="2"/>
              </a:rPr>
              <a:t>Please note that an adjustment in the training course materials is the integration of the SWOC to the ‘Situational Analysis’. </a:t>
            </a:r>
            <a:endParaRPr lang="en-US" i="0" dirty="0"/>
          </a:p>
          <a:p>
            <a:endParaRPr lang="en-PH" dirty="0"/>
          </a:p>
        </p:txBody>
      </p:sp>
    </p:spTree>
    <p:extLst>
      <p:ext uri="{BB962C8B-B14F-4D97-AF65-F5344CB8AC3E}">
        <p14:creationId xmlns:p14="http://schemas.microsoft.com/office/powerpoint/2010/main" val="3528485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Through this stage, LDRRM-PT will set concrete and feasible targets based on the climate and disaster risk assessment and result of the current capacities, and align and/or adopt the NDRRMP’s goals and outcomes.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Expected outputs, as indicated in the guidebook include: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DRRM vision for the LGU (Free Format)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LDRRMP Toolkit</a:t>
            </a:r>
          </a:p>
          <a:p>
            <a:pPr marL="0" lvl="0" indent="0" algn="l" rtl="0">
              <a:spcBef>
                <a:spcPts val="0"/>
              </a:spcBef>
              <a:spcAft>
                <a:spcPts val="0"/>
              </a:spcAft>
              <a:buNone/>
            </a:pPr>
            <a:endParaRPr lang="en-US" dirty="0"/>
          </a:p>
          <a:p>
            <a:endParaRPr lang="en-PH" dirty="0"/>
          </a:p>
        </p:txBody>
      </p:sp>
    </p:spTree>
    <p:extLst>
      <p:ext uri="{BB962C8B-B14F-4D97-AF65-F5344CB8AC3E}">
        <p14:creationId xmlns:p14="http://schemas.microsoft.com/office/powerpoint/2010/main" val="3921591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Through this stage, LDRRM-PT will deepen understanding on comprehensive DRRM measures planning including the actions taken by National Governmental Agencies, communities, private sector, and other stakeholders; list all measures needed to achieve the DRRM targets, and select the most effective DRRM measures to prioritize in the short-medium-long term-planning horizon per thematic area (prevention and mitigation, preparedness, response, and early recovery, rehabilitation, and recovery).</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Expected outputs, as indicated in the guidebook include: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LDRRMP Toolkit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PPA Alignment with Outcomes (Form 3-A)</a:t>
            </a:r>
          </a:p>
          <a:p>
            <a:endParaRPr lang="en-PH" dirty="0"/>
          </a:p>
        </p:txBody>
      </p:sp>
    </p:spTree>
    <p:extLst>
      <p:ext uri="{BB962C8B-B14F-4D97-AF65-F5344CB8AC3E}">
        <p14:creationId xmlns:p14="http://schemas.microsoft.com/office/powerpoint/2010/main" val="1892534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Through this stage, LDRRM-PT will identify corresponding funding requirements of the PPAs indicated in the short-medium-long term targets; map out possible fund sources, option, and complementation; and determine the allocation of the Special Trust Fund based on the approved LDRRMP.</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Expected outputs, as indicated in the guidebook include: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LDRRMP Toolkit</a:t>
            </a:r>
            <a:endParaRPr lang="en-US" dirty="0"/>
          </a:p>
          <a:p>
            <a:pPr marL="0" lvl="0" indent="0" algn="l" rtl="0">
              <a:spcBef>
                <a:spcPts val="0"/>
              </a:spcBef>
              <a:spcAft>
                <a:spcPts val="0"/>
              </a:spcAft>
              <a:buNone/>
            </a:pPr>
            <a:endParaRPr lang="en-US" dirty="0"/>
          </a:p>
          <a:p>
            <a:endParaRPr lang="en-PH" dirty="0"/>
          </a:p>
        </p:txBody>
      </p:sp>
    </p:spTree>
    <p:extLst>
      <p:ext uri="{BB962C8B-B14F-4D97-AF65-F5344CB8AC3E}">
        <p14:creationId xmlns:p14="http://schemas.microsoft.com/office/powerpoint/2010/main" val="635871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r>
              <a:rPr lang="en-US" dirty="0"/>
              <a:t>This stage will help the LGUs understand the current Monitoring and Evaluation (M&amp;E) practices of the LDRRMC; formulate a Results-based M&amp;E plan; and identify and organize the M&amp;E committee.</a:t>
            </a:r>
          </a:p>
          <a:p>
            <a:endParaRPr lang="en-PH" dirty="0"/>
          </a:p>
        </p:txBody>
      </p:sp>
    </p:spTree>
    <p:extLst>
      <p:ext uri="{BB962C8B-B14F-4D97-AF65-F5344CB8AC3E}">
        <p14:creationId xmlns:p14="http://schemas.microsoft.com/office/powerpoint/2010/main" val="2318813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National, Regional, and Local DRRM Councils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Leading the climate and disaster risk reduction efforts in the country, are the disaster risk reduction and management councils. Within them, the NDRRMC is the highest body of DRRMC leading the implementation of DRRM in the country. The DRRMC who will lead will be the LGU. The next higher LGU will be there to provide support. The matrix on the right side of the slide shows support arrangements between DRRMCs during emergencies.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is important for LGUs to understand these information. </a:t>
            </a:r>
          </a:p>
          <a:p>
            <a:endParaRPr lang="en-PH" dirty="0"/>
          </a:p>
        </p:txBody>
      </p:sp>
    </p:spTree>
    <p:extLst>
      <p:ext uri="{BB962C8B-B14F-4D97-AF65-F5344CB8AC3E}">
        <p14:creationId xmlns:p14="http://schemas.microsoft.com/office/powerpoint/2010/main" val="3522413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7287" cy="136525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Shown on the slide are policies related to LDRRMF utilization, which the LDRRMCs can further refer 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Note to Facilitator: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Webdings" panose="05030102010509060703" pitchFamily="18" charset="2"/>
              </a:rPr>
              <a:t>Check for updates on the policies. </a:t>
            </a: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NDRRMC-DBM-DILG-JMC 2013-1 - provides for the guidelines for the fund’s allocation and utilization. The JMC was issued as a supplemental reference to further guide the LGUs in the allocation and utilization of the LDRRMF in accordance to the four (4) DRRM thematic areas.</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DILG Memorandum No. 2012-73 - provides detailed menu of activities that can utilize the LDRRMF. The DRRM activities enumerated in the Memorandum are just examples to guide the LGUs in their planning activities. The LGUs can have many other DRRM activities as needed.</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COA Circular No. 2012-002 - provides guidelines for the accounting and reporting of LDRRMF. It is intended to provide detailed steps for accounting such as the accounting codes as well as the reporting requirements.</a:t>
            </a:r>
          </a:p>
          <a:p>
            <a:endParaRPr lang="en-PH" dirty="0"/>
          </a:p>
        </p:txBody>
      </p:sp>
    </p:spTree>
    <p:extLst>
      <p:ext uri="{BB962C8B-B14F-4D97-AF65-F5344CB8AC3E}">
        <p14:creationId xmlns:p14="http://schemas.microsoft.com/office/powerpoint/2010/main" val="668194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7042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90034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1851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4485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53992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14738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39471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48712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18993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57694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0462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94992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07463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79945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54925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77878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84334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06076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5444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59985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86577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3938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87248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83845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7377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7954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8685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548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3340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8" name="TextBox 7">
            <a:extLst>
              <a:ext uri="{FF2B5EF4-FFF2-40B4-BE49-F238E27FC236}">
                <a16:creationId xmlns:a16="http://schemas.microsoft.com/office/drawing/2014/main" id="{2294F929-C7C7-F427-1C53-62546FAC6297}"/>
              </a:ext>
            </a:extLst>
          </p:cNvPr>
          <p:cNvSpPr txBox="1"/>
          <p:nvPr userDrawn="1"/>
        </p:nvSpPr>
        <p:spPr>
          <a:xfrm>
            <a:off x="0" y="1075027"/>
            <a:ext cx="9144000" cy="1938992"/>
          </a:xfrm>
          <a:prstGeom prst="rect">
            <a:avLst/>
          </a:prstGeom>
          <a:solidFill>
            <a:srgbClr val="1E1C56"/>
          </a:solidFill>
        </p:spPr>
        <p:txBody>
          <a:bodyPr wrap="square" rtlCol="0" anchor="ctr">
            <a:spAutoFit/>
          </a:bodyPr>
          <a:lstStyle/>
          <a:p>
            <a:pPr algn="ctr"/>
            <a:endParaRPr lang="en-US" sz="6000" b="1" dirty="0">
              <a:solidFill>
                <a:schemeClr val="bg1"/>
              </a:solidFill>
              <a:latin typeface="+mj-lt"/>
            </a:endParaRPr>
          </a:p>
          <a:p>
            <a:pPr algn="ctr"/>
            <a:endParaRPr lang="en-PH" sz="6000" b="1" dirty="0">
              <a:solidFill>
                <a:schemeClr val="bg1"/>
              </a:solidFill>
              <a:latin typeface="+mj-lt"/>
            </a:endParaRPr>
          </a:p>
        </p:txBody>
      </p:sp>
      <p:sp>
        <p:nvSpPr>
          <p:cNvPr id="2" name="Google Shape;10;p2">
            <a:extLst>
              <a:ext uri="{FF2B5EF4-FFF2-40B4-BE49-F238E27FC236}">
                <a16:creationId xmlns:a16="http://schemas.microsoft.com/office/drawing/2014/main" id="{ECB4362B-6839-8479-F4DE-52729B0328F4}"/>
              </a:ext>
            </a:extLst>
          </p:cNvPr>
          <p:cNvSpPr txBox="1">
            <a:spLocks noGrp="1"/>
          </p:cNvSpPr>
          <p:nvPr>
            <p:ph type="ctrTitle" hasCustomPrompt="1"/>
          </p:nvPr>
        </p:nvSpPr>
        <p:spPr>
          <a:xfrm>
            <a:off x="0" y="1365162"/>
            <a:ext cx="9144000" cy="1341817"/>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5200" b="1">
                <a:solidFill>
                  <a:schemeClr val="bg1"/>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TITLE</a:t>
            </a:r>
            <a:endParaRPr dirty="0"/>
          </a:p>
        </p:txBody>
      </p:sp>
    </p:spTree>
    <p:extLst>
      <p:ext uri="{BB962C8B-B14F-4D97-AF65-F5344CB8AC3E}">
        <p14:creationId xmlns:p14="http://schemas.microsoft.com/office/powerpoint/2010/main" val="3242308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28823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E780-40BB-3346-BC99-E0D10129EE84}"/>
              </a:ext>
            </a:extLst>
          </p:cNvPr>
          <p:cNvSpPr>
            <a:spLocks noGrp="1"/>
          </p:cNvSpPr>
          <p:nvPr>
            <p:ph type="title" hasCustomPrompt="1"/>
          </p:nvPr>
        </p:nvSpPr>
        <p:spPr>
          <a:xfrm>
            <a:off x="190500" y="1577975"/>
            <a:ext cx="4705350" cy="2460625"/>
          </a:xfrm>
          <a:prstGeom prst="rect">
            <a:avLst/>
          </a:prstGeom>
        </p:spPr>
        <p:txBody>
          <a:bodyPr anchor="ctr"/>
          <a:lstStyle>
            <a:lvl1pPr algn="ctr">
              <a:defRPr sz="4000" b="1">
                <a:solidFill>
                  <a:schemeClr val="bg1"/>
                </a:solidFill>
                <a:latin typeface="+mj-lt"/>
              </a:defRPr>
            </a:lvl1pPr>
          </a:lstStyle>
          <a:p>
            <a:r>
              <a:rPr lang="en-US" dirty="0"/>
              <a:t>CLICK TO EDIT MASTER TITLE STYLE</a:t>
            </a:r>
            <a:endParaRPr lang="en-PH" dirty="0"/>
          </a:p>
        </p:txBody>
      </p:sp>
    </p:spTree>
    <p:extLst>
      <p:ext uri="{BB962C8B-B14F-4D97-AF65-F5344CB8AC3E}">
        <p14:creationId xmlns:p14="http://schemas.microsoft.com/office/powerpoint/2010/main" val="412724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bg>
      <p:bgPr>
        <a:blipFill dpi="0" rotWithShape="1">
          <a:blip r:embed="rId2">
            <a:lum/>
          </a:blip>
          <a:srcRect/>
          <a:stretch>
            <a:fillRect/>
          </a:stretch>
        </a:blipFill>
        <a:effectLst/>
      </p:bgPr>
    </p:bg>
    <p:spTree>
      <p:nvGrpSpPr>
        <p:cNvPr id="1" name="Shape 35"/>
        <p:cNvGrpSpPr/>
        <p:nvPr/>
      </p:nvGrpSpPr>
      <p:grpSpPr>
        <a:xfrm>
          <a:off x="0" y="0"/>
          <a:ext cx="0" cy="0"/>
          <a:chOff x="0" y="0"/>
          <a:chExt cx="0" cy="0"/>
        </a:xfrm>
      </p:grpSpPr>
      <p:sp>
        <p:nvSpPr>
          <p:cNvPr id="2" name="Google Shape;10;p2">
            <a:extLst>
              <a:ext uri="{FF2B5EF4-FFF2-40B4-BE49-F238E27FC236}">
                <a16:creationId xmlns:a16="http://schemas.microsoft.com/office/drawing/2014/main" id="{EEEBCDFA-91E9-F50D-50AC-DEE4CB96633D}"/>
              </a:ext>
            </a:extLst>
          </p:cNvPr>
          <p:cNvSpPr txBox="1">
            <a:spLocks noGrp="1"/>
          </p:cNvSpPr>
          <p:nvPr>
            <p:ph type="ctrTitle" hasCustomPrompt="1"/>
          </p:nvPr>
        </p:nvSpPr>
        <p:spPr>
          <a:xfrm>
            <a:off x="1571223" y="0"/>
            <a:ext cx="7572777" cy="1341817"/>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3600" b="1">
                <a:solidFill>
                  <a:schemeClr val="accent6"/>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TITLE</a:t>
            </a:r>
            <a:endParaRPr dirty="0"/>
          </a:p>
        </p:txBody>
      </p:sp>
      <p:sp>
        <p:nvSpPr>
          <p:cNvPr id="3" name="Google Shape;11;p2">
            <a:extLst>
              <a:ext uri="{FF2B5EF4-FFF2-40B4-BE49-F238E27FC236}">
                <a16:creationId xmlns:a16="http://schemas.microsoft.com/office/drawing/2014/main" id="{EA34723C-0995-78C4-36B4-18CB598695AF}"/>
              </a:ext>
            </a:extLst>
          </p:cNvPr>
          <p:cNvSpPr txBox="1">
            <a:spLocks noGrp="1"/>
          </p:cNvSpPr>
          <p:nvPr>
            <p:ph type="subTitle" idx="1" hasCustomPrompt="1"/>
          </p:nvPr>
        </p:nvSpPr>
        <p:spPr>
          <a:xfrm>
            <a:off x="1577661" y="1341817"/>
            <a:ext cx="7572778" cy="361011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400">
                <a:solidFill>
                  <a:schemeClr val="accent6"/>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TITLE</a:t>
            </a:r>
            <a:endParaRPr dirty="0"/>
          </a:p>
        </p:txBody>
      </p:sp>
    </p:spTree>
    <p:extLst>
      <p:ext uri="{BB962C8B-B14F-4D97-AF65-F5344CB8AC3E}">
        <p14:creationId xmlns:p14="http://schemas.microsoft.com/office/powerpoint/2010/main" val="3862568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8" name="TextBox 7">
            <a:extLst>
              <a:ext uri="{FF2B5EF4-FFF2-40B4-BE49-F238E27FC236}">
                <a16:creationId xmlns:a16="http://schemas.microsoft.com/office/drawing/2014/main" id="{2294F929-C7C7-F427-1C53-62546FAC6297}"/>
              </a:ext>
            </a:extLst>
          </p:cNvPr>
          <p:cNvSpPr txBox="1"/>
          <p:nvPr userDrawn="1"/>
        </p:nvSpPr>
        <p:spPr>
          <a:xfrm>
            <a:off x="0" y="1075027"/>
            <a:ext cx="9144000" cy="1938992"/>
          </a:xfrm>
          <a:prstGeom prst="rect">
            <a:avLst/>
          </a:prstGeom>
          <a:solidFill>
            <a:srgbClr val="1E1C56"/>
          </a:solidFill>
        </p:spPr>
        <p:txBody>
          <a:bodyPr wrap="square" rtlCol="0" anchor="ctr">
            <a:spAutoFit/>
          </a:bodyPr>
          <a:lstStyle/>
          <a:p>
            <a:pPr algn="ctr"/>
            <a:endParaRPr lang="en-US" sz="6000" b="1" dirty="0">
              <a:solidFill>
                <a:schemeClr val="bg1"/>
              </a:solidFill>
              <a:latin typeface="+mj-lt"/>
            </a:endParaRPr>
          </a:p>
          <a:p>
            <a:pPr algn="ctr"/>
            <a:endParaRPr lang="en-PH" sz="6000" b="1" dirty="0">
              <a:solidFill>
                <a:schemeClr val="bg1"/>
              </a:solidFill>
              <a:latin typeface="+mj-lt"/>
            </a:endParaRPr>
          </a:p>
        </p:txBody>
      </p:sp>
      <p:sp>
        <p:nvSpPr>
          <p:cNvPr id="2" name="Google Shape;10;p2">
            <a:extLst>
              <a:ext uri="{FF2B5EF4-FFF2-40B4-BE49-F238E27FC236}">
                <a16:creationId xmlns:a16="http://schemas.microsoft.com/office/drawing/2014/main" id="{ECB4362B-6839-8479-F4DE-52729B0328F4}"/>
              </a:ext>
            </a:extLst>
          </p:cNvPr>
          <p:cNvSpPr txBox="1">
            <a:spLocks noGrp="1"/>
          </p:cNvSpPr>
          <p:nvPr>
            <p:ph type="ctrTitle" hasCustomPrompt="1"/>
          </p:nvPr>
        </p:nvSpPr>
        <p:spPr>
          <a:xfrm>
            <a:off x="0" y="1365162"/>
            <a:ext cx="9144000" cy="1341817"/>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5400" b="1">
                <a:solidFill>
                  <a:schemeClr val="bg1"/>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TITLE</a:t>
            </a:r>
            <a:endParaRPr dirty="0"/>
          </a:p>
        </p:txBody>
      </p:sp>
      <p:sp>
        <p:nvSpPr>
          <p:cNvPr id="3" name="Google Shape;11;p2">
            <a:extLst>
              <a:ext uri="{FF2B5EF4-FFF2-40B4-BE49-F238E27FC236}">
                <a16:creationId xmlns:a16="http://schemas.microsoft.com/office/drawing/2014/main" id="{D8D4ED8F-314F-4209-1E8D-517B4CB8DCC5}"/>
              </a:ext>
            </a:extLst>
          </p:cNvPr>
          <p:cNvSpPr txBox="1">
            <a:spLocks noGrp="1"/>
          </p:cNvSpPr>
          <p:nvPr>
            <p:ph type="subTitle" idx="1" hasCustomPrompt="1"/>
          </p:nvPr>
        </p:nvSpPr>
        <p:spPr>
          <a:xfrm>
            <a:off x="2" y="3014019"/>
            <a:ext cx="9143999" cy="792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400">
                <a:solidFill>
                  <a:schemeClr val="accent6"/>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TITLE</a:t>
            </a:r>
            <a:endParaRPr dirty="0"/>
          </a:p>
        </p:txBody>
      </p:sp>
    </p:spTree>
    <p:extLst>
      <p:ext uri="{BB962C8B-B14F-4D97-AF65-F5344CB8AC3E}">
        <p14:creationId xmlns:p14="http://schemas.microsoft.com/office/powerpoint/2010/main" val="513534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8" name="TextBox 7">
            <a:extLst>
              <a:ext uri="{FF2B5EF4-FFF2-40B4-BE49-F238E27FC236}">
                <a16:creationId xmlns:a16="http://schemas.microsoft.com/office/drawing/2014/main" id="{2294F929-C7C7-F427-1C53-62546FAC6297}"/>
              </a:ext>
            </a:extLst>
          </p:cNvPr>
          <p:cNvSpPr txBox="1"/>
          <p:nvPr userDrawn="1"/>
        </p:nvSpPr>
        <p:spPr>
          <a:xfrm>
            <a:off x="0" y="1075027"/>
            <a:ext cx="9144000" cy="1938992"/>
          </a:xfrm>
          <a:prstGeom prst="rect">
            <a:avLst/>
          </a:prstGeom>
          <a:solidFill>
            <a:srgbClr val="1E1C56"/>
          </a:solidFill>
        </p:spPr>
        <p:txBody>
          <a:bodyPr wrap="square" rtlCol="0" anchor="ctr">
            <a:spAutoFit/>
          </a:bodyPr>
          <a:lstStyle/>
          <a:p>
            <a:pPr algn="ctr"/>
            <a:endParaRPr lang="en-US" sz="6000" b="1" dirty="0">
              <a:solidFill>
                <a:schemeClr val="bg1"/>
              </a:solidFill>
              <a:latin typeface="+mj-lt"/>
            </a:endParaRPr>
          </a:p>
          <a:p>
            <a:pPr algn="ctr"/>
            <a:endParaRPr lang="en-PH" sz="6000" b="1" dirty="0">
              <a:solidFill>
                <a:schemeClr val="bg1"/>
              </a:solidFill>
              <a:latin typeface="+mj-lt"/>
            </a:endParaRPr>
          </a:p>
        </p:txBody>
      </p:sp>
      <p:sp>
        <p:nvSpPr>
          <p:cNvPr id="2" name="Google Shape;10;p2">
            <a:extLst>
              <a:ext uri="{FF2B5EF4-FFF2-40B4-BE49-F238E27FC236}">
                <a16:creationId xmlns:a16="http://schemas.microsoft.com/office/drawing/2014/main" id="{ECB4362B-6839-8479-F4DE-52729B0328F4}"/>
              </a:ext>
            </a:extLst>
          </p:cNvPr>
          <p:cNvSpPr txBox="1">
            <a:spLocks noGrp="1"/>
          </p:cNvSpPr>
          <p:nvPr>
            <p:ph type="ctrTitle" hasCustomPrompt="1"/>
          </p:nvPr>
        </p:nvSpPr>
        <p:spPr>
          <a:xfrm>
            <a:off x="0" y="1365162"/>
            <a:ext cx="9144000" cy="1341817"/>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5200" b="1">
                <a:solidFill>
                  <a:schemeClr val="bg1"/>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TITLE</a:t>
            </a:r>
            <a:endParaRPr dirty="0"/>
          </a:p>
        </p:txBody>
      </p:sp>
    </p:spTree>
    <p:extLst>
      <p:ext uri="{BB962C8B-B14F-4D97-AF65-F5344CB8AC3E}">
        <p14:creationId xmlns:p14="http://schemas.microsoft.com/office/powerpoint/2010/main" val="96619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4" name="Rectangle 3">
            <a:extLst>
              <a:ext uri="{FF2B5EF4-FFF2-40B4-BE49-F238E27FC236}">
                <a16:creationId xmlns:a16="http://schemas.microsoft.com/office/drawing/2014/main" id="{FB0CD970-AD5A-9A10-6E7C-92C0B381F118}"/>
              </a:ext>
            </a:extLst>
          </p:cNvPr>
          <p:cNvSpPr/>
          <p:nvPr userDrawn="1"/>
        </p:nvSpPr>
        <p:spPr>
          <a:xfrm>
            <a:off x="0" y="2"/>
            <a:ext cx="4301544" cy="4520485"/>
          </a:xfrm>
          <a:prstGeom prst="rect">
            <a:avLst/>
          </a:prstGeom>
          <a:solidFill>
            <a:srgbClr val="1E1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400"/>
          </a:p>
        </p:txBody>
      </p:sp>
      <p:sp>
        <p:nvSpPr>
          <p:cNvPr id="2" name="Google Shape;10;p2">
            <a:extLst>
              <a:ext uri="{FF2B5EF4-FFF2-40B4-BE49-F238E27FC236}">
                <a16:creationId xmlns:a16="http://schemas.microsoft.com/office/drawing/2014/main" id="{ECB4362B-6839-8479-F4DE-52729B0328F4}"/>
              </a:ext>
            </a:extLst>
          </p:cNvPr>
          <p:cNvSpPr txBox="1">
            <a:spLocks noGrp="1"/>
          </p:cNvSpPr>
          <p:nvPr>
            <p:ph type="ctrTitle" hasCustomPrompt="1"/>
          </p:nvPr>
        </p:nvSpPr>
        <p:spPr>
          <a:xfrm>
            <a:off x="0" y="193184"/>
            <a:ext cx="4301544" cy="4018208"/>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16600" b="1">
                <a:solidFill>
                  <a:schemeClr val="bg1"/>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a:t>
            </a:r>
            <a:endParaRPr dirty="0"/>
          </a:p>
        </p:txBody>
      </p:sp>
      <p:sp>
        <p:nvSpPr>
          <p:cNvPr id="5" name="Google Shape;11;p2">
            <a:extLst>
              <a:ext uri="{FF2B5EF4-FFF2-40B4-BE49-F238E27FC236}">
                <a16:creationId xmlns:a16="http://schemas.microsoft.com/office/drawing/2014/main" id="{7B9F2679-81C9-146D-4356-DD8AB47F2765}"/>
              </a:ext>
            </a:extLst>
          </p:cNvPr>
          <p:cNvSpPr txBox="1">
            <a:spLocks noGrp="1"/>
          </p:cNvSpPr>
          <p:nvPr>
            <p:ph type="subTitle" idx="1" hasCustomPrompt="1"/>
          </p:nvPr>
        </p:nvSpPr>
        <p:spPr>
          <a:xfrm>
            <a:off x="4301544" y="193186"/>
            <a:ext cx="4842456" cy="4069723"/>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4000" b="1">
                <a:solidFill>
                  <a:schemeClr val="accent6"/>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TITLE</a:t>
            </a:r>
            <a:endParaRPr dirty="0"/>
          </a:p>
        </p:txBody>
      </p:sp>
    </p:spTree>
    <p:extLst>
      <p:ext uri="{BB962C8B-B14F-4D97-AF65-F5344CB8AC3E}">
        <p14:creationId xmlns:p14="http://schemas.microsoft.com/office/powerpoint/2010/main" val="2660618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2" name="Google Shape;10;p2">
            <a:extLst>
              <a:ext uri="{FF2B5EF4-FFF2-40B4-BE49-F238E27FC236}">
                <a16:creationId xmlns:a16="http://schemas.microsoft.com/office/drawing/2014/main" id="{6CF3EF5E-7539-F34E-0FBE-A74432D7627A}"/>
              </a:ext>
            </a:extLst>
          </p:cNvPr>
          <p:cNvSpPr txBox="1">
            <a:spLocks noGrp="1"/>
          </p:cNvSpPr>
          <p:nvPr>
            <p:ph type="ctrTitle" hasCustomPrompt="1"/>
          </p:nvPr>
        </p:nvSpPr>
        <p:spPr>
          <a:xfrm>
            <a:off x="1" y="8844"/>
            <a:ext cx="9143999" cy="1021466"/>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4400" b="1">
                <a:solidFill>
                  <a:srgbClr val="1E1C56"/>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TITLE</a:t>
            </a:r>
            <a:endParaRPr dirty="0"/>
          </a:p>
        </p:txBody>
      </p:sp>
      <p:sp>
        <p:nvSpPr>
          <p:cNvPr id="3" name="Google Shape;11;p2">
            <a:extLst>
              <a:ext uri="{FF2B5EF4-FFF2-40B4-BE49-F238E27FC236}">
                <a16:creationId xmlns:a16="http://schemas.microsoft.com/office/drawing/2014/main" id="{99409652-3DB3-6F2B-7894-FBBF24AA1759}"/>
              </a:ext>
            </a:extLst>
          </p:cNvPr>
          <p:cNvSpPr txBox="1">
            <a:spLocks noGrp="1"/>
          </p:cNvSpPr>
          <p:nvPr>
            <p:ph type="subTitle" idx="1" hasCustomPrompt="1"/>
          </p:nvPr>
        </p:nvSpPr>
        <p:spPr>
          <a:xfrm>
            <a:off x="309093" y="1282221"/>
            <a:ext cx="8577330" cy="3096596"/>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400">
                <a:solidFill>
                  <a:schemeClr val="accent6"/>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TITLE</a:t>
            </a:r>
            <a:endParaRPr dirty="0"/>
          </a:p>
        </p:txBody>
      </p:sp>
    </p:spTree>
    <p:extLst>
      <p:ext uri="{BB962C8B-B14F-4D97-AF65-F5344CB8AC3E}">
        <p14:creationId xmlns:p14="http://schemas.microsoft.com/office/powerpoint/2010/main" val="278033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2" name="Google Shape;10;p2">
            <a:extLst>
              <a:ext uri="{FF2B5EF4-FFF2-40B4-BE49-F238E27FC236}">
                <a16:creationId xmlns:a16="http://schemas.microsoft.com/office/drawing/2014/main" id="{6CF3EF5E-7539-F34E-0FBE-A74432D7627A}"/>
              </a:ext>
            </a:extLst>
          </p:cNvPr>
          <p:cNvSpPr txBox="1">
            <a:spLocks noGrp="1"/>
          </p:cNvSpPr>
          <p:nvPr>
            <p:ph type="ctrTitle" hasCustomPrompt="1"/>
          </p:nvPr>
        </p:nvSpPr>
        <p:spPr>
          <a:xfrm>
            <a:off x="2" y="0"/>
            <a:ext cx="9143999" cy="1021466"/>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4400" b="1">
                <a:solidFill>
                  <a:srgbClr val="1E1C56"/>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TITLE</a:t>
            </a:r>
            <a:endParaRPr dirty="0"/>
          </a:p>
        </p:txBody>
      </p:sp>
      <p:sp>
        <p:nvSpPr>
          <p:cNvPr id="3" name="Google Shape;11;p2">
            <a:extLst>
              <a:ext uri="{FF2B5EF4-FFF2-40B4-BE49-F238E27FC236}">
                <a16:creationId xmlns:a16="http://schemas.microsoft.com/office/drawing/2014/main" id="{99409652-3DB3-6F2B-7894-FBBF24AA1759}"/>
              </a:ext>
            </a:extLst>
          </p:cNvPr>
          <p:cNvSpPr txBox="1">
            <a:spLocks noGrp="1"/>
          </p:cNvSpPr>
          <p:nvPr>
            <p:ph type="subTitle" idx="1" hasCustomPrompt="1"/>
          </p:nvPr>
        </p:nvSpPr>
        <p:spPr>
          <a:xfrm>
            <a:off x="3902301" y="1134113"/>
            <a:ext cx="4971244" cy="3231824"/>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400">
                <a:solidFill>
                  <a:schemeClr val="accent6"/>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TITLE</a:t>
            </a:r>
            <a:endParaRPr dirty="0"/>
          </a:p>
        </p:txBody>
      </p:sp>
    </p:spTree>
    <p:extLst>
      <p:ext uri="{BB962C8B-B14F-4D97-AF65-F5344CB8AC3E}">
        <p14:creationId xmlns:p14="http://schemas.microsoft.com/office/powerpoint/2010/main" val="2447741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2" name="Google Shape;10;p2">
            <a:extLst>
              <a:ext uri="{FF2B5EF4-FFF2-40B4-BE49-F238E27FC236}">
                <a16:creationId xmlns:a16="http://schemas.microsoft.com/office/drawing/2014/main" id="{6CF3EF5E-7539-F34E-0FBE-A74432D7627A}"/>
              </a:ext>
            </a:extLst>
          </p:cNvPr>
          <p:cNvSpPr txBox="1">
            <a:spLocks noGrp="1"/>
          </p:cNvSpPr>
          <p:nvPr>
            <p:ph type="ctrTitle" hasCustomPrompt="1"/>
          </p:nvPr>
        </p:nvSpPr>
        <p:spPr>
          <a:xfrm>
            <a:off x="2" y="0"/>
            <a:ext cx="9143999" cy="1021466"/>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4400" b="1">
                <a:solidFill>
                  <a:srgbClr val="1E1C56"/>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TITLE</a:t>
            </a:r>
            <a:endParaRPr dirty="0"/>
          </a:p>
        </p:txBody>
      </p:sp>
      <p:sp>
        <p:nvSpPr>
          <p:cNvPr id="3" name="Google Shape;11;p2">
            <a:extLst>
              <a:ext uri="{FF2B5EF4-FFF2-40B4-BE49-F238E27FC236}">
                <a16:creationId xmlns:a16="http://schemas.microsoft.com/office/drawing/2014/main" id="{99409652-3DB3-6F2B-7894-FBBF24AA1759}"/>
              </a:ext>
            </a:extLst>
          </p:cNvPr>
          <p:cNvSpPr txBox="1">
            <a:spLocks noGrp="1"/>
          </p:cNvSpPr>
          <p:nvPr>
            <p:ph type="subTitle" idx="1" hasCustomPrompt="1"/>
          </p:nvPr>
        </p:nvSpPr>
        <p:spPr>
          <a:xfrm>
            <a:off x="276897" y="1159872"/>
            <a:ext cx="4971244" cy="3231824"/>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400">
                <a:solidFill>
                  <a:schemeClr val="accent6"/>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TITLE</a:t>
            </a:r>
            <a:endParaRPr dirty="0"/>
          </a:p>
        </p:txBody>
      </p:sp>
    </p:spTree>
    <p:extLst>
      <p:ext uri="{BB962C8B-B14F-4D97-AF65-F5344CB8AC3E}">
        <p14:creationId xmlns:p14="http://schemas.microsoft.com/office/powerpoint/2010/main" val="308755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43445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4556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117458833"/>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pic>
        <p:nvPicPr>
          <p:cNvPr id="63" name="Google Shape;63;p14"/>
          <p:cNvPicPr preferRelativeResize="0"/>
          <p:nvPr/>
        </p:nvPicPr>
        <p:blipFill rotWithShape="1">
          <a:blip r:embed="rId4">
            <a:alphaModFix/>
          </a:blip>
          <a:srcRect l="19" r="29"/>
          <a:stretch/>
        </p:blipFill>
        <p:spPr>
          <a:xfrm>
            <a:off x="1683310" y="469813"/>
            <a:ext cx="693601" cy="693600"/>
          </a:xfrm>
          <a:prstGeom prst="rect">
            <a:avLst/>
          </a:prstGeom>
          <a:noFill/>
          <a:ln>
            <a:noFill/>
          </a:ln>
        </p:spPr>
      </p:pic>
      <p:pic>
        <p:nvPicPr>
          <p:cNvPr id="64" name="Google Shape;64;p14"/>
          <p:cNvPicPr preferRelativeResize="0"/>
          <p:nvPr/>
        </p:nvPicPr>
        <p:blipFill>
          <a:blip r:embed="rId5">
            <a:alphaModFix/>
          </a:blip>
          <a:stretch>
            <a:fillRect/>
          </a:stretch>
        </p:blipFill>
        <p:spPr>
          <a:xfrm>
            <a:off x="2512050" y="393625"/>
            <a:ext cx="819302" cy="763300"/>
          </a:xfrm>
          <a:prstGeom prst="rect">
            <a:avLst/>
          </a:prstGeom>
          <a:noFill/>
          <a:ln>
            <a:noFill/>
          </a:ln>
        </p:spPr>
      </p:pic>
      <p:sp>
        <p:nvSpPr>
          <p:cNvPr id="2" name="Google Shape;59;p14">
            <a:extLst>
              <a:ext uri="{FF2B5EF4-FFF2-40B4-BE49-F238E27FC236}">
                <a16:creationId xmlns:a16="http://schemas.microsoft.com/office/drawing/2014/main" id="{4DEE06E8-075F-4902-1ACA-B3C2EDC8585E}"/>
              </a:ext>
            </a:extLst>
          </p:cNvPr>
          <p:cNvSpPr txBox="1">
            <a:spLocks/>
          </p:cNvSpPr>
          <p:nvPr/>
        </p:nvSpPr>
        <p:spPr>
          <a:xfrm>
            <a:off x="771350" y="3169768"/>
            <a:ext cx="3674700" cy="1241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000" b="1" dirty="0">
                <a:solidFill>
                  <a:schemeClr val="bg1"/>
                </a:solidFill>
                <a:latin typeface="Roboto"/>
                <a:ea typeface="Roboto"/>
                <a:cs typeface="Roboto"/>
                <a:sym typeface="Roboto"/>
              </a:rPr>
              <a:t>Office of Civil Defense</a:t>
            </a:r>
          </a:p>
        </p:txBody>
      </p:sp>
      <p:sp>
        <p:nvSpPr>
          <p:cNvPr id="3" name="Google Shape;61;p14">
            <a:extLst>
              <a:ext uri="{FF2B5EF4-FFF2-40B4-BE49-F238E27FC236}">
                <a16:creationId xmlns:a16="http://schemas.microsoft.com/office/drawing/2014/main" id="{DEF22B35-BD77-3D19-E1D8-EAC9CBF17CF8}"/>
              </a:ext>
            </a:extLst>
          </p:cNvPr>
          <p:cNvSpPr txBox="1">
            <a:spLocks/>
          </p:cNvSpPr>
          <p:nvPr/>
        </p:nvSpPr>
        <p:spPr>
          <a:xfrm>
            <a:off x="353850" y="940650"/>
            <a:ext cx="4316400" cy="16311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PH" sz="3000" b="1" dirty="0">
                <a:solidFill>
                  <a:schemeClr val="lt1"/>
                </a:solidFill>
                <a:latin typeface="Roboto"/>
                <a:ea typeface="Roboto"/>
                <a:cs typeface="Roboto"/>
                <a:sym typeface="Roboto"/>
              </a:rPr>
              <a:t>Presentation on Local DRRM Fund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EB9F2D9B-6946-FFFA-A194-3E9B0A963A88}"/>
              </a:ext>
            </a:extLst>
          </p:cNvPr>
          <p:cNvPicPr>
            <a:picLocks noChangeAspect="1"/>
          </p:cNvPicPr>
          <p:nvPr/>
        </p:nvPicPr>
        <p:blipFill>
          <a:blip r:embed="rId4"/>
          <a:stretch>
            <a:fillRect/>
          </a:stretch>
        </p:blipFill>
        <p:spPr>
          <a:xfrm>
            <a:off x="253774" y="675942"/>
            <a:ext cx="4111539" cy="3260264"/>
          </a:xfrm>
          <a:prstGeom prst="rect">
            <a:avLst/>
          </a:prstGeom>
        </p:spPr>
      </p:pic>
      <p:pic>
        <p:nvPicPr>
          <p:cNvPr id="6" name="Picture 5">
            <a:extLst>
              <a:ext uri="{FF2B5EF4-FFF2-40B4-BE49-F238E27FC236}">
                <a16:creationId xmlns:a16="http://schemas.microsoft.com/office/drawing/2014/main" id="{9F7F2155-639C-CEB9-5951-E65444F2EC47}"/>
              </a:ext>
            </a:extLst>
          </p:cNvPr>
          <p:cNvPicPr>
            <a:picLocks noChangeAspect="1"/>
          </p:cNvPicPr>
          <p:nvPr/>
        </p:nvPicPr>
        <p:blipFill>
          <a:blip r:embed="rId5"/>
          <a:stretch>
            <a:fillRect/>
          </a:stretch>
        </p:blipFill>
        <p:spPr>
          <a:xfrm>
            <a:off x="5035864" y="675942"/>
            <a:ext cx="3683696" cy="3260264"/>
          </a:xfrm>
          <a:prstGeom prst="rect">
            <a:avLst/>
          </a:prstGeom>
        </p:spPr>
      </p:pic>
    </p:spTree>
    <p:extLst>
      <p:ext uri="{BB962C8B-B14F-4D97-AF65-F5344CB8AC3E}">
        <p14:creationId xmlns:p14="http://schemas.microsoft.com/office/powerpoint/2010/main" val="425558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COA CIRCULAR 2012-002</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4A977F9A-C73E-83CB-FA2B-09A515733E27}"/>
              </a:ext>
            </a:extLst>
          </p:cNvPr>
          <p:cNvPicPr>
            <a:picLocks noChangeAspect="1"/>
          </p:cNvPicPr>
          <p:nvPr/>
        </p:nvPicPr>
        <p:blipFill>
          <a:blip r:embed="rId4"/>
          <a:stretch>
            <a:fillRect/>
          </a:stretch>
        </p:blipFill>
        <p:spPr>
          <a:xfrm>
            <a:off x="311700" y="611903"/>
            <a:ext cx="4295367" cy="831136"/>
          </a:xfrm>
          <a:prstGeom prst="rect">
            <a:avLst/>
          </a:prstGeom>
        </p:spPr>
      </p:pic>
      <p:pic>
        <p:nvPicPr>
          <p:cNvPr id="6" name="Picture 5">
            <a:extLst>
              <a:ext uri="{FF2B5EF4-FFF2-40B4-BE49-F238E27FC236}">
                <a16:creationId xmlns:a16="http://schemas.microsoft.com/office/drawing/2014/main" id="{D1F733EE-DB45-87DF-E102-1367EB52AB93}"/>
              </a:ext>
            </a:extLst>
          </p:cNvPr>
          <p:cNvPicPr>
            <a:picLocks noChangeAspect="1"/>
          </p:cNvPicPr>
          <p:nvPr/>
        </p:nvPicPr>
        <p:blipFill>
          <a:blip r:embed="rId5"/>
          <a:stretch>
            <a:fillRect/>
          </a:stretch>
        </p:blipFill>
        <p:spPr>
          <a:xfrm>
            <a:off x="311700" y="1380996"/>
            <a:ext cx="4167431" cy="2125251"/>
          </a:xfrm>
          <a:prstGeom prst="rect">
            <a:avLst/>
          </a:prstGeom>
        </p:spPr>
      </p:pic>
      <p:pic>
        <p:nvPicPr>
          <p:cNvPr id="8" name="Picture 7">
            <a:extLst>
              <a:ext uri="{FF2B5EF4-FFF2-40B4-BE49-F238E27FC236}">
                <a16:creationId xmlns:a16="http://schemas.microsoft.com/office/drawing/2014/main" id="{D3B008BB-D7B0-152D-7C7D-AEA460EF75F6}"/>
              </a:ext>
            </a:extLst>
          </p:cNvPr>
          <p:cNvPicPr>
            <a:picLocks noChangeAspect="1"/>
          </p:cNvPicPr>
          <p:nvPr/>
        </p:nvPicPr>
        <p:blipFill>
          <a:blip r:embed="rId6"/>
          <a:stretch>
            <a:fillRect/>
          </a:stretch>
        </p:blipFill>
        <p:spPr>
          <a:xfrm>
            <a:off x="4572001" y="757037"/>
            <a:ext cx="4057650" cy="2052774"/>
          </a:xfrm>
          <a:prstGeom prst="rect">
            <a:avLst/>
          </a:prstGeom>
        </p:spPr>
      </p:pic>
    </p:spTree>
    <p:extLst>
      <p:ext uri="{BB962C8B-B14F-4D97-AF65-F5344CB8AC3E}">
        <p14:creationId xmlns:p14="http://schemas.microsoft.com/office/powerpoint/2010/main" val="65115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a:extLst>
            <a:ext uri="{FF2B5EF4-FFF2-40B4-BE49-F238E27FC236}">
              <a16:creationId xmlns:a16="http://schemas.microsoft.com/office/drawing/2014/main" id="{29D18818-1DF3-B29B-2620-0978D0B923B9}"/>
            </a:ext>
          </a:extLst>
        </p:cNvPr>
        <p:cNvGrpSpPr/>
        <p:nvPr/>
      </p:nvGrpSpPr>
      <p:grpSpPr>
        <a:xfrm>
          <a:off x="0" y="0"/>
          <a:ext cx="0" cy="0"/>
          <a:chOff x="0" y="0"/>
          <a:chExt cx="0" cy="0"/>
        </a:xfrm>
      </p:grpSpPr>
      <p:sp>
        <p:nvSpPr>
          <p:cNvPr id="5" name="Google Shape;87;p18">
            <a:extLst>
              <a:ext uri="{FF2B5EF4-FFF2-40B4-BE49-F238E27FC236}">
                <a16:creationId xmlns:a16="http://schemas.microsoft.com/office/drawing/2014/main" id="{8F29B1B3-ECA4-D529-723E-90EB71882E35}"/>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COA CIRCULAR 2012-002</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4" name="Picture 3">
            <a:extLst>
              <a:ext uri="{FF2B5EF4-FFF2-40B4-BE49-F238E27FC236}">
                <a16:creationId xmlns:a16="http://schemas.microsoft.com/office/drawing/2014/main" id="{50B50426-4C48-B953-98B3-91F8CE110F2F}"/>
              </a:ext>
            </a:extLst>
          </p:cNvPr>
          <p:cNvPicPr>
            <a:picLocks noChangeAspect="1"/>
          </p:cNvPicPr>
          <p:nvPr/>
        </p:nvPicPr>
        <p:blipFill>
          <a:blip r:embed="rId4"/>
          <a:stretch>
            <a:fillRect/>
          </a:stretch>
        </p:blipFill>
        <p:spPr>
          <a:xfrm>
            <a:off x="627680" y="473917"/>
            <a:ext cx="7733655" cy="3896605"/>
          </a:xfrm>
          <a:prstGeom prst="rect">
            <a:avLst/>
          </a:prstGeom>
        </p:spPr>
      </p:pic>
    </p:spTree>
    <p:extLst>
      <p:ext uri="{BB962C8B-B14F-4D97-AF65-F5344CB8AC3E}">
        <p14:creationId xmlns:p14="http://schemas.microsoft.com/office/powerpoint/2010/main" val="384238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a:extLst>
            <a:ext uri="{FF2B5EF4-FFF2-40B4-BE49-F238E27FC236}">
              <a16:creationId xmlns:a16="http://schemas.microsoft.com/office/drawing/2014/main" id="{04A8A195-7AC8-8C99-3093-C69D7E2ED400}"/>
            </a:ext>
          </a:extLst>
        </p:cNvPr>
        <p:cNvGrpSpPr/>
        <p:nvPr/>
      </p:nvGrpSpPr>
      <p:grpSpPr>
        <a:xfrm>
          <a:off x="0" y="0"/>
          <a:ext cx="0" cy="0"/>
          <a:chOff x="0" y="0"/>
          <a:chExt cx="0" cy="0"/>
        </a:xfrm>
      </p:grpSpPr>
      <p:sp>
        <p:nvSpPr>
          <p:cNvPr id="5" name="Google Shape;87;p18">
            <a:extLst>
              <a:ext uri="{FF2B5EF4-FFF2-40B4-BE49-F238E27FC236}">
                <a16:creationId xmlns:a16="http://schemas.microsoft.com/office/drawing/2014/main" id="{DB83D9F1-9016-3C00-D14B-095C3B5F0294}"/>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COA CIRCULAR 2012-002</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75FBA33A-6244-6F7D-6FEC-760D14533BAF}"/>
              </a:ext>
            </a:extLst>
          </p:cNvPr>
          <p:cNvPicPr>
            <a:picLocks noChangeAspect="1"/>
          </p:cNvPicPr>
          <p:nvPr/>
        </p:nvPicPr>
        <p:blipFill>
          <a:blip r:embed="rId4"/>
          <a:stretch>
            <a:fillRect/>
          </a:stretch>
        </p:blipFill>
        <p:spPr>
          <a:xfrm>
            <a:off x="750354" y="473917"/>
            <a:ext cx="7519306" cy="3864640"/>
          </a:xfrm>
          <a:prstGeom prst="rect">
            <a:avLst/>
          </a:prstGeom>
        </p:spPr>
      </p:pic>
    </p:spTree>
    <p:extLst>
      <p:ext uri="{BB962C8B-B14F-4D97-AF65-F5344CB8AC3E}">
        <p14:creationId xmlns:p14="http://schemas.microsoft.com/office/powerpoint/2010/main" val="33006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18E4-D83B-C027-1C2B-E9150E259B78}"/>
              </a:ext>
            </a:extLst>
          </p:cNvPr>
          <p:cNvSpPr>
            <a:spLocks noGrp="1"/>
          </p:cNvSpPr>
          <p:nvPr>
            <p:ph type="ctrTitle"/>
          </p:nvPr>
        </p:nvSpPr>
        <p:spPr>
          <a:xfrm>
            <a:off x="2" y="0"/>
            <a:ext cx="9143999" cy="586740"/>
          </a:xfrm>
        </p:spPr>
        <p:txBody>
          <a:bodyPr>
            <a:noAutofit/>
          </a:bodyPr>
          <a:lstStyle/>
          <a:p>
            <a:r>
              <a:rPr lang="en-US" sz="2800" dirty="0"/>
              <a:t>Local Disaster Risk Reduction and Management Fund</a:t>
            </a:r>
            <a:endParaRPr lang="en-PH" sz="2800" dirty="0"/>
          </a:p>
        </p:txBody>
      </p:sp>
      <p:sp>
        <p:nvSpPr>
          <p:cNvPr id="3" name="Subtitle 2">
            <a:extLst>
              <a:ext uri="{FF2B5EF4-FFF2-40B4-BE49-F238E27FC236}">
                <a16:creationId xmlns:a16="http://schemas.microsoft.com/office/drawing/2014/main" id="{2E5FE9FD-CD89-7008-668A-91B0C2D2DE42}"/>
              </a:ext>
            </a:extLst>
          </p:cNvPr>
          <p:cNvSpPr>
            <a:spLocks noGrp="1"/>
          </p:cNvSpPr>
          <p:nvPr>
            <p:ph type="subTitle" idx="1"/>
          </p:nvPr>
        </p:nvSpPr>
        <p:spPr>
          <a:xfrm>
            <a:off x="276897" y="800100"/>
            <a:ext cx="4971244" cy="3591596"/>
          </a:xfrm>
        </p:spPr>
        <p:txBody>
          <a:bodyPr>
            <a:normAutofit/>
          </a:bodyPr>
          <a:lstStyle/>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solidFill>
                  <a:srgbClr val="000000"/>
                </a:solidFill>
                <a:effectLst/>
                <a:uLnTx/>
                <a:uFillTx/>
                <a:ea typeface="+mn-ea"/>
                <a:cs typeface="Roboto" panose="02000000000000000000" pitchFamily="2" charset="0"/>
                <a:sym typeface="Arial"/>
              </a:rPr>
              <a:t> of the estimated revenue from regular sources shall be set aside as the LDRRMF</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endParaRPr kumimoji="0" lang="en-US" sz="2200" b="0" i="0" u="none" strike="noStrike" kern="1200" cap="none" spc="0" normalizeH="0" baseline="0" noProof="0" dirty="0">
              <a:ln/>
              <a:solidFill>
                <a:srgbClr val="000000"/>
              </a:solidFill>
              <a:effectLst/>
              <a:uLnTx/>
              <a:uFillTx/>
              <a:ea typeface="+mn-ea"/>
              <a:cs typeface="Roboto" panose="02000000000000000000" pitchFamily="2" charset="0"/>
              <a:sym typeface="Arial"/>
            </a:endParaRP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solidFill>
                  <a:srgbClr val="000000"/>
                </a:solidFill>
                <a:effectLst/>
                <a:uLnTx/>
                <a:uFillTx/>
                <a:ea typeface="+mn-ea"/>
                <a:cs typeface="Roboto" panose="02000000000000000000" pitchFamily="2" charset="0"/>
                <a:sym typeface="Arial"/>
              </a:rPr>
              <a:t>Based on the LDRRMP</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endParaRPr kumimoji="0" lang="en-US" sz="2200" b="0" i="0" u="none" strike="noStrike" kern="1200" cap="none" spc="0" normalizeH="0" baseline="0" noProof="0" dirty="0">
              <a:ln/>
              <a:solidFill>
                <a:srgbClr val="000000"/>
              </a:solidFill>
              <a:effectLst/>
              <a:uLnTx/>
              <a:uFillTx/>
              <a:ea typeface="+mn-ea"/>
              <a:cs typeface="Roboto" panose="02000000000000000000" pitchFamily="2" charset="0"/>
              <a:sym typeface="Arial"/>
            </a:endParaRP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solidFill>
                  <a:srgbClr val="000000"/>
                </a:solidFill>
                <a:effectLst/>
                <a:uLnTx/>
                <a:uFillTx/>
                <a:ea typeface="+mn-ea"/>
                <a:cs typeface="Roboto" panose="02000000000000000000" pitchFamily="2" charset="0"/>
                <a:sym typeface="Arial"/>
              </a:rPr>
              <a:t>LDRRMC to monitor</a:t>
            </a:r>
            <a:endParaRPr lang="en-PH" sz="2200" dirty="0"/>
          </a:p>
        </p:txBody>
      </p:sp>
      <p:grpSp>
        <p:nvGrpSpPr>
          <p:cNvPr id="4" name="Group 3">
            <a:extLst>
              <a:ext uri="{FF2B5EF4-FFF2-40B4-BE49-F238E27FC236}">
                <a16:creationId xmlns:a16="http://schemas.microsoft.com/office/drawing/2014/main" id="{5921397F-5FFF-DC5E-22D3-AB72758FD138}"/>
              </a:ext>
            </a:extLst>
          </p:cNvPr>
          <p:cNvGrpSpPr/>
          <p:nvPr/>
        </p:nvGrpSpPr>
        <p:grpSpPr>
          <a:xfrm>
            <a:off x="4838700" y="942492"/>
            <a:ext cx="4314125" cy="2994144"/>
            <a:chOff x="5553635" y="1821103"/>
            <a:chExt cx="6650131" cy="4407748"/>
          </a:xfrm>
        </p:grpSpPr>
        <p:graphicFrame>
          <p:nvGraphicFramePr>
            <p:cNvPr id="5" name="Chart 4">
              <a:extLst>
                <a:ext uri="{FF2B5EF4-FFF2-40B4-BE49-F238E27FC236}">
                  <a16:creationId xmlns:a16="http://schemas.microsoft.com/office/drawing/2014/main" id="{2AAE6451-C885-7818-9D01-E5A7E3573302}"/>
                </a:ext>
              </a:extLst>
            </p:cNvPr>
            <p:cNvGraphicFramePr>
              <a:graphicFrameLocks/>
            </p:cNvGraphicFramePr>
            <p:nvPr/>
          </p:nvGraphicFramePr>
          <p:xfrm>
            <a:off x="5553635" y="1821103"/>
            <a:ext cx="6342531" cy="44077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FBDA748-B08C-3458-88AA-B2E99B5AE220}"/>
                </a:ext>
              </a:extLst>
            </p:cNvPr>
            <p:cNvSpPr txBox="1"/>
            <p:nvPr/>
          </p:nvSpPr>
          <p:spPr>
            <a:xfrm>
              <a:off x="9596156" y="1824250"/>
              <a:ext cx="2607610" cy="135925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1"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Quick Response Fund (QRF)</a:t>
              </a:r>
              <a:endParaRPr kumimoji="0" lang="en-PH" sz="1800" b="0"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endParaRPr>
            </a:p>
          </p:txBody>
        </p:sp>
        <p:sp>
          <p:nvSpPr>
            <p:cNvPr id="7" name="TextBox 6">
              <a:extLst>
                <a:ext uri="{FF2B5EF4-FFF2-40B4-BE49-F238E27FC236}">
                  <a16:creationId xmlns:a16="http://schemas.microsoft.com/office/drawing/2014/main" id="{ECD3A3D0-6535-428F-C961-AD0037A31903}"/>
                </a:ext>
              </a:extLst>
            </p:cNvPr>
            <p:cNvSpPr txBox="1"/>
            <p:nvPr/>
          </p:nvSpPr>
          <p:spPr>
            <a:xfrm>
              <a:off x="9507631" y="5222855"/>
              <a:ext cx="2607610" cy="95147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1"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Pre-disaster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1"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Post-disaster</a:t>
              </a:r>
              <a:endParaRPr kumimoji="0" lang="en-PH" sz="1800" b="0"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endParaRPr>
            </a:p>
          </p:txBody>
        </p:sp>
      </p:grpSp>
      <p:sp>
        <p:nvSpPr>
          <p:cNvPr id="8" name="TextBox 7">
            <a:extLst>
              <a:ext uri="{FF2B5EF4-FFF2-40B4-BE49-F238E27FC236}">
                <a16:creationId xmlns:a16="http://schemas.microsoft.com/office/drawing/2014/main" id="{4203EA62-45D6-35B0-FED6-C2DDFD10666D}"/>
              </a:ext>
            </a:extLst>
          </p:cNvPr>
          <p:cNvSpPr txBox="1"/>
          <p:nvPr/>
        </p:nvSpPr>
        <p:spPr>
          <a:xfrm>
            <a:off x="311700" y="4149996"/>
            <a:ext cx="4595813" cy="2616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solidFill>
                  <a:prstClr val="black"/>
                </a:solidFill>
                <a:effectLst/>
                <a:uLnTx/>
                <a:uFillTx/>
                <a:latin typeface="+mj-lt"/>
                <a:ea typeface="Roboto" panose="02000000000000000000" pitchFamily="2" charset="0"/>
                <a:cs typeface="Roboto" panose="02000000000000000000" pitchFamily="2" charset="0"/>
                <a:sym typeface="Arial"/>
              </a:rPr>
              <a:t>*Section 21, RA 10121, COA 2012-002 </a:t>
            </a:r>
          </a:p>
        </p:txBody>
      </p:sp>
    </p:spTree>
    <p:extLst>
      <p:ext uri="{BB962C8B-B14F-4D97-AF65-F5344CB8AC3E}">
        <p14:creationId xmlns:p14="http://schemas.microsoft.com/office/powerpoint/2010/main" val="221073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F837-27DF-1593-81EF-203B84248F2C}"/>
              </a:ext>
            </a:extLst>
          </p:cNvPr>
          <p:cNvSpPr>
            <a:spLocks noGrp="1"/>
          </p:cNvSpPr>
          <p:nvPr>
            <p:ph type="ctrTitle"/>
          </p:nvPr>
        </p:nvSpPr>
        <p:spPr/>
        <p:txBody>
          <a:bodyPr/>
          <a:lstStyle/>
          <a:p>
            <a:r>
              <a:rPr lang="en-US" dirty="0"/>
              <a:t>LDRRMP?</a:t>
            </a:r>
            <a:endParaRPr lang="en-PH" dirty="0"/>
          </a:p>
        </p:txBody>
      </p:sp>
    </p:spTree>
    <p:extLst>
      <p:ext uri="{BB962C8B-B14F-4D97-AF65-F5344CB8AC3E}">
        <p14:creationId xmlns:p14="http://schemas.microsoft.com/office/powerpoint/2010/main" val="232884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F0FCD9B-7C4E-4246-FB7B-281233A083EB}"/>
              </a:ext>
            </a:extLst>
          </p:cNvPr>
          <p:cNvSpPr txBox="1">
            <a:spLocks/>
          </p:cNvSpPr>
          <p:nvPr/>
        </p:nvSpPr>
        <p:spPr>
          <a:xfrm>
            <a:off x="8472458" y="4663217"/>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 sz="1000" smtClean="0">
                <a:solidFill>
                  <a:schemeClr val="bg1"/>
                </a:solidFill>
                <a:latin typeface="Roboto" panose="02000000000000000000" pitchFamily="2" charset="0"/>
                <a:ea typeface="Roboto" panose="02000000000000000000" pitchFamily="2" charset="0"/>
                <a:cs typeface="Roboto" panose="02000000000000000000" pitchFamily="2" charset="0"/>
              </a:rPr>
              <a:pPr algn="r">
                <a:defRPr/>
              </a:pPr>
              <a:t>16</a:t>
            </a:fld>
            <a:endParaRPr lang="en" sz="10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Diagram 2">
            <a:extLst>
              <a:ext uri="{FF2B5EF4-FFF2-40B4-BE49-F238E27FC236}">
                <a16:creationId xmlns:a16="http://schemas.microsoft.com/office/drawing/2014/main" id="{D36478E5-C66C-01DA-8465-1DEA05F5D26A}"/>
              </a:ext>
            </a:extLst>
          </p:cNvPr>
          <p:cNvGraphicFramePr/>
          <p:nvPr/>
        </p:nvGraphicFramePr>
        <p:xfrm>
          <a:off x="0" y="257848"/>
          <a:ext cx="9144000" cy="2937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B6D27274-FED1-538E-939F-F7594531BA54}"/>
              </a:ext>
            </a:extLst>
          </p:cNvPr>
          <p:cNvGrpSpPr/>
          <p:nvPr/>
        </p:nvGrpSpPr>
        <p:grpSpPr>
          <a:xfrm>
            <a:off x="6054839" y="1726814"/>
            <a:ext cx="2251364" cy="1457513"/>
            <a:chOff x="5831718" y="3415495"/>
            <a:chExt cx="2251364" cy="1457513"/>
          </a:xfrm>
        </p:grpSpPr>
        <p:sp>
          <p:nvSpPr>
            <p:cNvPr id="5" name="Explosion: 14 Points 4">
              <a:extLst>
                <a:ext uri="{FF2B5EF4-FFF2-40B4-BE49-F238E27FC236}">
                  <a16:creationId xmlns:a16="http://schemas.microsoft.com/office/drawing/2014/main" id="{98C63E5F-6119-668A-1B32-7DAB50D5F220}"/>
                </a:ext>
              </a:extLst>
            </p:cNvPr>
            <p:cNvSpPr/>
            <p:nvPr/>
          </p:nvSpPr>
          <p:spPr>
            <a:xfrm>
              <a:off x="5831718" y="3415495"/>
              <a:ext cx="2251364" cy="1457513"/>
            </a:xfrm>
            <a:prstGeom prst="irregularSeal2">
              <a:avLst/>
            </a:prstGeom>
            <a:solidFill>
              <a:srgbClr val="FF9999"/>
            </a:solidFill>
            <a:ln w="12700" cap="flat" cmpd="sng" algn="ctr">
              <a:solidFill>
                <a:srgbClr val="FF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PH" sz="13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66C0FEF5-F4E7-0A80-64E7-0C1591BC6977}"/>
                </a:ext>
              </a:extLst>
            </p:cNvPr>
            <p:cNvSpPr txBox="1"/>
            <p:nvPr/>
          </p:nvSpPr>
          <p:spPr>
            <a:xfrm>
              <a:off x="5908994" y="3849731"/>
              <a:ext cx="1897454" cy="646331"/>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disaster &amp; climate risks</a:t>
              </a:r>
            </a:p>
          </p:txBody>
        </p:sp>
      </p:grpSp>
      <p:sp>
        <p:nvSpPr>
          <p:cNvPr id="7" name="Google Shape;75;p16">
            <a:extLst>
              <a:ext uri="{FF2B5EF4-FFF2-40B4-BE49-F238E27FC236}">
                <a16:creationId xmlns:a16="http://schemas.microsoft.com/office/drawing/2014/main" id="{F0ED8FE5-23AB-3885-B413-084E4C0297CA}"/>
              </a:ext>
            </a:extLst>
          </p:cNvPr>
          <p:cNvSpPr txBox="1">
            <a:spLocks/>
          </p:cNvSpPr>
          <p:nvPr/>
        </p:nvSpPr>
        <p:spPr>
          <a:xfrm>
            <a:off x="311700" y="2273682"/>
            <a:ext cx="8520600" cy="2937933"/>
          </a:xfrm>
          <a:prstGeom prst="rect">
            <a:avLst/>
          </a:prstGeom>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pt-BR" sz="6600" b="1">
                <a:solidFill>
                  <a:srgbClr val="0B5394"/>
                </a:solidFill>
                <a:latin typeface="Roboto" panose="02000000000000000000" pitchFamily="2" charset="0"/>
                <a:ea typeface="Roboto" panose="02000000000000000000" pitchFamily="2" charset="0"/>
                <a:cs typeface="Roboto" panose="02000000000000000000" pitchFamily="2" charset="0"/>
                <a:sym typeface="Roboto"/>
              </a:rPr>
              <a:t>L D R R M P</a:t>
            </a:r>
            <a:endParaRPr lang="pt-BR" sz="6600" b="1" dirty="0">
              <a:solidFill>
                <a:srgbClr val="0B5394"/>
              </a:solidFill>
              <a:latin typeface="Roboto" panose="02000000000000000000" pitchFamily="2" charset="0"/>
              <a:ea typeface="Roboto" panose="02000000000000000000" pitchFamily="2" charset="0"/>
              <a:cs typeface="Roboto" panose="02000000000000000000" pitchFamily="2" charset="0"/>
              <a:sym typeface="Roboto"/>
            </a:endParaRPr>
          </a:p>
        </p:txBody>
      </p:sp>
    </p:spTree>
    <p:extLst>
      <p:ext uri="{BB962C8B-B14F-4D97-AF65-F5344CB8AC3E}">
        <p14:creationId xmlns:p14="http://schemas.microsoft.com/office/powerpoint/2010/main" val="41840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C7A0FD69-DD99-4D59-9E54-B5B869561AEC}"/>
                                            </p:graphicEl>
                                          </p:spTgt>
                                        </p:tgtEl>
                                        <p:attrNameLst>
                                          <p:attrName>style.visibility</p:attrName>
                                        </p:attrNameLst>
                                      </p:cBhvr>
                                      <p:to>
                                        <p:strVal val="visible"/>
                                      </p:to>
                                    </p:set>
                                    <p:animEffect transition="in" filter="wipe(left)">
                                      <p:cBhvr>
                                        <p:cTn id="12" dur="500"/>
                                        <p:tgtEl>
                                          <p:spTgt spid="3">
                                            <p:graphicEl>
                                              <a:dgm id="{C7A0FD69-DD99-4D59-9E54-B5B869561A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32494DC9-056C-45D1-AF1E-AA7784C88788}"/>
                                            </p:graphicEl>
                                          </p:spTgt>
                                        </p:tgtEl>
                                        <p:attrNameLst>
                                          <p:attrName>style.visibility</p:attrName>
                                        </p:attrNameLst>
                                      </p:cBhvr>
                                      <p:to>
                                        <p:strVal val="visible"/>
                                      </p:to>
                                    </p:set>
                                    <p:animEffect transition="in" filter="wipe(left)">
                                      <p:cBhvr>
                                        <p:cTn id="17" dur="500"/>
                                        <p:tgtEl>
                                          <p:spTgt spid="3">
                                            <p:graphicEl>
                                              <a:dgm id="{32494DC9-056C-45D1-AF1E-AA7784C88788}"/>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graphicEl>
                                              <a:dgm id="{A8AFC8E8-12C7-4682-9C96-58AD67310ABB}"/>
                                            </p:graphicEl>
                                          </p:spTgt>
                                        </p:tgtEl>
                                        <p:attrNameLst>
                                          <p:attrName>style.visibility</p:attrName>
                                        </p:attrNameLst>
                                      </p:cBhvr>
                                      <p:to>
                                        <p:strVal val="visible"/>
                                      </p:to>
                                    </p:set>
                                    <p:animEffect transition="in" filter="wipe(left)">
                                      <p:cBhvr>
                                        <p:cTn id="20" dur="500"/>
                                        <p:tgtEl>
                                          <p:spTgt spid="3">
                                            <p:graphicEl>
                                              <a:dgm id="{A8AFC8E8-12C7-4682-9C96-58AD67310ABB}"/>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graphicEl>
                                              <a:dgm id="{CF158204-42CB-480A-8416-2D06923FEBE8}"/>
                                            </p:graphicEl>
                                          </p:spTgt>
                                        </p:tgtEl>
                                        <p:attrNameLst>
                                          <p:attrName>style.visibility</p:attrName>
                                        </p:attrNameLst>
                                      </p:cBhvr>
                                      <p:to>
                                        <p:strVal val="visible"/>
                                      </p:to>
                                    </p:set>
                                    <p:animEffect transition="in" filter="wipe(left)">
                                      <p:cBhvr>
                                        <p:cTn id="23" dur="500"/>
                                        <p:tgtEl>
                                          <p:spTgt spid="3">
                                            <p:graphicEl>
                                              <a:dgm id="{CF158204-42CB-480A-8416-2D06923FEBE8}"/>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graphicEl>
                                              <a:dgm id="{84F8EC12-415D-4497-AD4D-191723579B10}"/>
                                            </p:graphicEl>
                                          </p:spTgt>
                                        </p:tgtEl>
                                        <p:attrNameLst>
                                          <p:attrName>style.visibility</p:attrName>
                                        </p:attrNameLst>
                                      </p:cBhvr>
                                      <p:to>
                                        <p:strVal val="visible"/>
                                      </p:to>
                                    </p:set>
                                    <p:animEffect transition="in" filter="wipe(left)">
                                      <p:cBhvr>
                                        <p:cTn id="26" dur="500"/>
                                        <p:tgtEl>
                                          <p:spTgt spid="3">
                                            <p:graphicEl>
                                              <a:dgm id="{84F8EC12-415D-4497-AD4D-191723579B10}"/>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graphicEl>
                                              <a:dgm id="{903DABEF-A384-42EC-9E27-9E56F9E0FAA1}"/>
                                            </p:graphicEl>
                                          </p:spTgt>
                                        </p:tgtEl>
                                        <p:attrNameLst>
                                          <p:attrName>style.visibility</p:attrName>
                                        </p:attrNameLst>
                                      </p:cBhvr>
                                      <p:to>
                                        <p:strVal val="visible"/>
                                      </p:to>
                                    </p:set>
                                    <p:animEffect transition="in" filter="wipe(left)">
                                      <p:cBhvr>
                                        <p:cTn id="29" dur="500"/>
                                        <p:tgtEl>
                                          <p:spTgt spid="3">
                                            <p:graphicEl>
                                              <a:dgm id="{903DABEF-A384-42EC-9E27-9E56F9E0FAA1}"/>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graphicEl>
                                              <a:dgm id="{43B9BCBB-EEB4-4BDE-99AA-2B77D0809327}"/>
                                            </p:graphicEl>
                                          </p:spTgt>
                                        </p:tgtEl>
                                        <p:attrNameLst>
                                          <p:attrName>style.visibility</p:attrName>
                                        </p:attrNameLst>
                                      </p:cBhvr>
                                      <p:to>
                                        <p:strVal val="visible"/>
                                      </p:to>
                                    </p:set>
                                    <p:animEffect transition="in" filter="wipe(left)">
                                      <p:cBhvr>
                                        <p:cTn id="34" dur="500"/>
                                        <p:tgtEl>
                                          <p:spTgt spid="3">
                                            <p:graphicEl>
                                              <a:dgm id="{43B9BCBB-EEB4-4BDE-99AA-2B77D0809327}"/>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graphicEl>
                                              <a:dgm id="{4986FC9D-554A-4D80-8DFA-FD60DB41A3DF}"/>
                                            </p:graphicEl>
                                          </p:spTgt>
                                        </p:tgtEl>
                                        <p:attrNameLst>
                                          <p:attrName>style.visibility</p:attrName>
                                        </p:attrNameLst>
                                      </p:cBhvr>
                                      <p:to>
                                        <p:strVal val="visible"/>
                                      </p:to>
                                    </p:set>
                                    <p:animEffect transition="in" filter="wipe(left)">
                                      <p:cBhvr>
                                        <p:cTn id="37" dur="500"/>
                                        <p:tgtEl>
                                          <p:spTgt spid="3">
                                            <p:graphicEl>
                                              <a:dgm id="{4986FC9D-554A-4D80-8DFA-FD60DB41A3DF}"/>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graphicEl>
                                              <a:dgm id="{61DFFB72-0DC7-46CC-B299-0BA8882C1204}"/>
                                            </p:graphicEl>
                                          </p:spTgt>
                                        </p:tgtEl>
                                        <p:attrNameLst>
                                          <p:attrName>style.visibility</p:attrName>
                                        </p:attrNameLst>
                                      </p:cBhvr>
                                      <p:to>
                                        <p:strVal val="visible"/>
                                      </p:to>
                                    </p:set>
                                    <p:animEffect transition="in" filter="wipe(left)">
                                      <p:cBhvr>
                                        <p:cTn id="40" dur="500"/>
                                        <p:tgtEl>
                                          <p:spTgt spid="3">
                                            <p:graphicEl>
                                              <a:dgm id="{61DFFB72-0DC7-46CC-B299-0BA8882C1204}"/>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graphicEl>
                                              <a:dgm id="{D6FA9340-2536-4C26-9B2B-64BA3996FFC6}"/>
                                            </p:graphicEl>
                                          </p:spTgt>
                                        </p:tgtEl>
                                        <p:attrNameLst>
                                          <p:attrName>style.visibility</p:attrName>
                                        </p:attrNameLst>
                                      </p:cBhvr>
                                      <p:to>
                                        <p:strVal val="visible"/>
                                      </p:to>
                                    </p:set>
                                    <p:animEffect transition="in" filter="wipe(left)">
                                      <p:cBhvr>
                                        <p:cTn id="43" dur="500"/>
                                        <p:tgtEl>
                                          <p:spTgt spid="3">
                                            <p:graphicEl>
                                              <a:dgm id="{D6FA9340-2536-4C26-9B2B-64BA3996FFC6}"/>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graphicEl>
                                              <a:dgm id="{C3160C3E-29D0-4909-8BBF-562889A5ED7D}"/>
                                            </p:graphicEl>
                                          </p:spTgt>
                                        </p:tgtEl>
                                        <p:attrNameLst>
                                          <p:attrName>style.visibility</p:attrName>
                                        </p:attrNameLst>
                                      </p:cBhvr>
                                      <p:to>
                                        <p:strVal val="visible"/>
                                      </p:to>
                                    </p:set>
                                    <p:animEffect transition="in" filter="wipe(left)">
                                      <p:cBhvr>
                                        <p:cTn id="46" dur="500"/>
                                        <p:tgtEl>
                                          <p:spTgt spid="3">
                                            <p:graphicEl>
                                              <a:dgm id="{C3160C3E-29D0-4909-8BBF-562889A5ED7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graphicEl>
                                              <a:dgm id="{CA425095-CBC2-42E9-B3B4-A5794238BD5D}"/>
                                            </p:graphicEl>
                                          </p:spTgt>
                                        </p:tgtEl>
                                        <p:attrNameLst>
                                          <p:attrName>style.visibility</p:attrName>
                                        </p:attrNameLst>
                                      </p:cBhvr>
                                      <p:to>
                                        <p:strVal val="visible"/>
                                      </p:to>
                                    </p:set>
                                    <p:animEffect transition="in" filter="wipe(left)">
                                      <p:cBhvr>
                                        <p:cTn id="51" dur="500"/>
                                        <p:tgtEl>
                                          <p:spTgt spid="3">
                                            <p:graphicEl>
                                              <a:dgm id="{CA425095-CBC2-42E9-B3B4-A5794238BD5D}"/>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
                                            <p:graphicEl>
                                              <a:dgm id="{38A13732-7DB7-435A-8ED8-0F8ABCB8A7D2}"/>
                                            </p:graphicEl>
                                          </p:spTgt>
                                        </p:tgtEl>
                                        <p:attrNameLst>
                                          <p:attrName>style.visibility</p:attrName>
                                        </p:attrNameLst>
                                      </p:cBhvr>
                                      <p:to>
                                        <p:strVal val="visible"/>
                                      </p:to>
                                    </p:set>
                                    <p:animEffect transition="in" filter="wipe(left)">
                                      <p:cBhvr>
                                        <p:cTn id="54" dur="500"/>
                                        <p:tgtEl>
                                          <p:spTgt spid="3">
                                            <p:graphicEl>
                                              <a:dgm id="{38A13732-7DB7-435A-8ED8-0F8ABCB8A7D2}"/>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
                                            <p:graphicEl>
                                              <a:dgm id="{312F5080-9D20-4904-928C-2EB2D95292AB}"/>
                                            </p:graphicEl>
                                          </p:spTgt>
                                        </p:tgtEl>
                                        <p:attrNameLst>
                                          <p:attrName>style.visibility</p:attrName>
                                        </p:attrNameLst>
                                      </p:cBhvr>
                                      <p:to>
                                        <p:strVal val="visible"/>
                                      </p:to>
                                    </p:set>
                                    <p:animEffect transition="in" filter="wipe(left)">
                                      <p:cBhvr>
                                        <p:cTn id="57" dur="500"/>
                                        <p:tgtEl>
                                          <p:spTgt spid="3">
                                            <p:graphicEl>
                                              <a:dgm id="{312F5080-9D20-4904-928C-2EB2D95292AB}"/>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
                                            <p:graphicEl>
                                              <a:dgm id="{6A5B1849-BC1F-4DFA-8DC9-12779281E305}"/>
                                            </p:graphicEl>
                                          </p:spTgt>
                                        </p:tgtEl>
                                        <p:attrNameLst>
                                          <p:attrName>style.visibility</p:attrName>
                                        </p:attrNameLst>
                                      </p:cBhvr>
                                      <p:to>
                                        <p:strVal val="visible"/>
                                      </p:to>
                                    </p:set>
                                    <p:animEffect transition="in" filter="wipe(left)">
                                      <p:cBhvr>
                                        <p:cTn id="60" dur="500"/>
                                        <p:tgtEl>
                                          <p:spTgt spid="3">
                                            <p:graphicEl>
                                              <a:dgm id="{6A5B1849-BC1F-4DFA-8DC9-12779281E305}"/>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
                                            <p:graphicEl>
                                              <a:dgm id="{9EE91A9C-7141-4089-B268-DAAB3BEF2A49}"/>
                                            </p:graphicEl>
                                          </p:spTgt>
                                        </p:tgtEl>
                                        <p:attrNameLst>
                                          <p:attrName>style.visibility</p:attrName>
                                        </p:attrNameLst>
                                      </p:cBhvr>
                                      <p:to>
                                        <p:strVal val="visible"/>
                                      </p:to>
                                    </p:set>
                                    <p:animEffect transition="in" filter="wipe(left)">
                                      <p:cBhvr>
                                        <p:cTn id="63" dur="500"/>
                                        <p:tgtEl>
                                          <p:spTgt spid="3">
                                            <p:graphicEl>
                                              <a:dgm id="{9EE91A9C-7141-4089-B268-DAAB3BEF2A4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graphicEl>
                                              <a:dgm id="{BE297855-9970-48E8-BC22-EF283795EF35}"/>
                                            </p:graphicEl>
                                          </p:spTgt>
                                        </p:tgtEl>
                                        <p:attrNameLst>
                                          <p:attrName>style.visibility</p:attrName>
                                        </p:attrNameLst>
                                      </p:cBhvr>
                                      <p:to>
                                        <p:strVal val="visible"/>
                                      </p:to>
                                    </p:set>
                                    <p:animEffect transition="in" filter="wipe(left)">
                                      <p:cBhvr>
                                        <p:cTn id="68" dur="500"/>
                                        <p:tgtEl>
                                          <p:spTgt spid="3">
                                            <p:graphicEl>
                                              <a:dgm id="{BE297855-9970-48E8-BC22-EF283795EF35}"/>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
                                            <p:graphicEl>
                                              <a:dgm id="{1665DC4E-9880-4868-850B-36321516C70B}"/>
                                            </p:graphicEl>
                                          </p:spTgt>
                                        </p:tgtEl>
                                        <p:attrNameLst>
                                          <p:attrName>style.visibility</p:attrName>
                                        </p:attrNameLst>
                                      </p:cBhvr>
                                      <p:to>
                                        <p:strVal val="visible"/>
                                      </p:to>
                                    </p:set>
                                    <p:animEffect transition="in" filter="wipe(left)">
                                      <p:cBhvr>
                                        <p:cTn id="73" dur="500"/>
                                        <p:tgtEl>
                                          <p:spTgt spid="3">
                                            <p:graphicEl>
                                              <a:dgm id="{1665DC4E-9880-4868-850B-36321516C70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A500C35-4CB4-2FB5-0EC2-03814ABE94E3}"/>
              </a:ext>
            </a:extLst>
          </p:cNvPr>
          <p:cNvGraphicFramePr/>
          <p:nvPr/>
        </p:nvGraphicFramePr>
        <p:xfrm>
          <a:off x="0" y="-332509"/>
          <a:ext cx="9200013" cy="4877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75;p16">
            <a:extLst>
              <a:ext uri="{FF2B5EF4-FFF2-40B4-BE49-F238E27FC236}">
                <a16:creationId xmlns:a16="http://schemas.microsoft.com/office/drawing/2014/main" id="{BDC922D0-968B-1564-09D5-51CAD59E9ACE}"/>
              </a:ext>
            </a:extLst>
          </p:cNvPr>
          <p:cNvSpPr txBox="1">
            <a:spLocks/>
          </p:cNvSpPr>
          <p:nvPr/>
        </p:nvSpPr>
        <p:spPr>
          <a:xfrm>
            <a:off x="0" y="-26438"/>
            <a:ext cx="9144000" cy="70432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0B5394"/>
                </a:solidFill>
                <a:latin typeface="+mj-lt"/>
                <a:ea typeface="Roboto"/>
                <a:cs typeface="Roboto"/>
                <a:sym typeface="Roboto"/>
              </a:rPr>
              <a:t>R.A. 10121: </a:t>
            </a:r>
            <a:br>
              <a:rPr lang="en-US" sz="2000" b="1" dirty="0">
                <a:solidFill>
                  <a:srgbClr val="0B5394"/>
                </a:solidFill>
                <a:latin typeface="+mj-lt"/>
                <a:ea typeface="Roboto"/>
                <a:cs typeface="Roboto"/>
                <a:sym typeface="Roboto"/>
              </a:rPr>
            </a:br>
            <a:r>
              <a:rPr lang="en-US" sz="2000" b="1" dirty="0">
                <a:solidFill>
                  <a:srgbClr val="0B5394"/>
                </a:solidFill>
                <a:latin typeface="+mj-lt"/>
                <a:ea typeface="Roboto"/>
                <a:cs typeface="Roboto"/>
                <a:sym typeface="Roboto"/>
              </a:rPr>
              <a:t>The Philippine Disaster Risk Reduction and Management Act of 2010*</a:t>
            </a:r>
          </a:p>
        </p:txBody>
      </p:sp>
      <p:sp>
        <p:nvSpPr>
          <p:cNvPr id="5" name="Rectangle: Rounded Corners 4">
            <a:extLst>
              <a:ext uri="{FF2B5EF4-FFF2-40B4-BE49-F238E27FC236}">
                <a16:creationId xmlns:a16="http://schemas.microsoft.com/office/drawing/2014/main" id="{7AFB1066-F408-2BC5-428F-C1ECAC483819}"/>
              </a:ext>
            </a:extLst>
          </p:cNvPr>
          <p:cNvSpPr/>
          <p:nvPr/>
        </p:nvSpPr>
        <p:spPr>
          <a:xfrm>
            <a:off x="1101865" y="3453882"/>
            <a:ext cx="2289400" cy="704325"/>
          </a:xfrm>
          <a:prstGeom prst="round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800" dirty="0">
                <a:latin typeface="+mj-lt"/>
              </a:rPr>
              <a:t>gender responsive</a:t>
            </a:r>
          </a:p>
        </p:txBody>
      </p:sp>
      <p:sp>
        <p:nvSpPr>
          <p:cNvPr id="6" name="Rectangle: Rounded Corners 5">
            <a:extLst>
              <a:ext uri="{FF2B5EF4-FFF2-40B4-BE49-F238E27FC236}">
                <a16:creationId xmlns:a16="http://schemas.microsoft.com/office/drawing/2014/main" id="{D640963F-4A3D-3AE7-3DDF-F627C421A207}"/>
              </a:ext>
            </a:extLst>
          </p:cNvPr>
          <p:cNvSpPr/>
          <p:nvPr/>
        </p:nvSpPr>
        <p:spPr>
          <a:xfrm>
            <a:off x="3557219" y="3458862"/>
            <a:ext cx="2289400" cy="70432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sensitive to indigenous knowledge systems</a:t>
            </a:r>
            <a:endParaRPr lang="en-PH" sz="1600" dirty="0">
              <a:latin typeface="+mj-lt"/>
            </a:endParaRPr>
          </a:p>
        </p:txBody>
      </p:sp>
      <p:sp>
        <p:nvSpPr>
          <p:cNvPr id="7" name="Rectangle: Rounded Corners 6">
            <a:extLst>
              <a:ext uri="{FF2B5EF4-FFF2-40B4-BE49-F238E27FC236}">
                <a16:creationId xmlns:a16="http://schemas.microsoft.com/office/drawing/2014/main" id="{A7692A17-0D45-9FA3-44CD-58A498FD4C9D}"/>
              </a:ext>
            </a:extLst>
          </p:cNvPr>
          <p:cNvSpPr/>
          <p:nvPr/>
        </p:nvSpPr>
        <p:spPr>
          <a:xfrm>
            <a:off x="6012573" y="3467330"/>
            <a:ext cx="2289400" cy="704325"/>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800" dirty="0">
                <a:latin typeface="+mj-lt"/>
              </a:rPr>
              <a:t>respectful of human rights</a:t>
            </a:r>
          </a:p>
        </p:txBody>
      </p:sp>
      <p:sp>
        <p:nvSpPr>
          <p:cNvPr id="8" name="TextBox 7">
            <a:extLst>
              <a:ext uri="{FF2B5EF4-FFF2-40B4-BE49-F238E27FC236}">
                <a16:creationId xmlns:a16="http://schemas.microsoft.com/office/drawing/2014/main" id="{AC7B94A4-1024-DB0E-B453-35919171894A}"/>
              </a:ext>
            </a:extLst>
          </p:cNvPr>
          <p:cNvSpPr txBox="1"/>
          <p:nvPr/>
        </p:nvSpPr>
        <p:spPr>
          <a:xfrm>
            <a:off x="-20154" y="4297538"/>
            <a:ext cx="4706202" cy="230832"/>
          </a:xfrm>
          <a:prstGeom prst="rect">
            <a:avLst/>
          </a:prstGeom>
          <a:noFill/>
        </p:spPr>
        <p:txBody>
          <a:bodyPr wrap="square" rtlCol="0">
            <a:spAutoFit/>
          </a:bodyPr>
          <a:lstStyle/>
          <a:p>
            <a:r>
              <a:rPr lang="en-US" sz="900" dirty="0">
                <a:latin typeface="+mj-lt"/>
              </a:rPr>
              <a:t>*Sec.2 – Declaration of Policy (a-d), (j) </a:t>
            </a:r>
            <a:endParaRPr lang="en-PH" sz="900" dirty="0">
              <a:latin typeface="+mj-lt"/>
            </a:endParaRPr>
          </a:p>
        </p:txBody>
      </p:sp>
    </p:spTree>
    <p:extLst>
      <p:ext uri="{BB962C8B-B14F-4D97-AF65-F5344CB8AC3E}">
        <p14:creationId xmlns:p14="http://schemas.microsoft.com/office/powerpoint/2010/main" val="39009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0964508-54F6-6485-36AE-0FA1BB17D2CE}"/>
              </a:ext>
            </a:extLst>
          </p:cNvPr>
          <p:cNvPicPr>
            <a:picLocks noChangeAspect="1"/>
          </p:cNvPicPr>
          <p:nvPr/>
        </p:nvPicPr>
        <p:blipFill>
          <a:blip r:embed="rId3"/>
          <a:stretch>
            <a:fillRect/>
          </a:stretch>
        </p:blipFill>
        <p:spPr>
          <a:xfrm>
            <a:off x="228385" y="757738"/>
            <a:ext cx="8687229" cy="3217913"/>
          </a:xfrm>
          <a:prstGeom prst="rect">
            <a:avLst/>
          </a:prstGeom>
        </p:spPr>
      </p:pic>
    </p:spTree>
    <p:extLst>
      <p:ext uri="{BB962C8B-B14F-4D97-AF65-F5344CB8AC3E}">
        <p14:creationId xmlns:p14="http://schemas.microsoft.com/office/powerpoint/2010/main" val="411269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93811D-9A98-3845-A6F7-65AAF77FB316}"/>
              </a:ext>
            </a:extLst>
          </p:cNvPr>
          <p:cNvPicPr>
            <a:picLocks noChangeAspect="1"/>
          </p:cNvPicPr>
          <p:nvPr/>
        </p:nvPicPr>
        <p:blipFill>
          <a:blip r:embed="rId3"/>
          <a:stretch>
            <a:fillRect/>
          </a:stretch>
        </p:blipFill>
        <p:spPr>
          <a:xfrm>
            <a:off x="1137825" y="93594"/>
            <a:ext cx="1562066" cy="2237960"/>
          </a:xfrm>
          <a:prstGeom prst="rect">
            <a:avLst/>
          </a:prstGeom>
        </p:spPr>
      </p:pic>
      <p:pic>
        <p:nvPicPr>
          <p:cNvPr id="7" name="Picture 6">
            <a:extLst>
              <a:ext uri="{FF2B5EF4-FFF2-40B4-BE49-F238E27FC236}">
                <a16:creationId xmlns:a16="http://schemas.microsoft.com/office/drawing/2014/main" id="{C2BEDBE1-1919-EDDC-24BC-922DE68F631D}"/>
              </a:ext>
            </a:extLst>
          </p:cNvPr>
          <p:cNvPicPr>
            <a:picLocks noChangeAspect="1"/>
          </p:cNvPicPr>
          <p:nvPr/>
        </p:nvPicPr>
        <p:blipFill>
          <a:blip r:embed="rId4"/>
          <a:stretch>
            <a:fillRect/>
          </a:stretch>
        </p:blipFill>
        <p:spPr>
          <a:xfrm>
            <a:off x="2985676" y="93594"/>
            <a:ext cx="1559483" cy="2237960"/>
          </a:xfrm>
          <a:prstGeom prst="rect">
            <a:avLst/>
          </a:prstGeom>
        </p:spPr>
      </p:pic>
      <p:pic>
        <p:nvPicPr>
          <p:cNvPr id="9" name="Picture 8">
            <a:extLst>
              <a:ext uri="{FF2B5EF4-FFF2-40B4-BE49-F238E27FC236}">
                <a16:creationId xmlns:a16="http://schemas.microsoft.com/office/drawing/2014/main" id="{C6836ED8-AD3F-632B-F1E8-B24420F64819}"/>
              </a:ext>
            </a:extLst>
          </p:cNvPr>
          <p:cNvPicPr>
            <a:picLocks noChangeAspect="1"/>
          </p:cNvPicPr>
          <p:nvPr/>
        </p:nvPicPr>
        <p:blipFill>
          <a:blip r:embed="rId5"/>
          <a:stretch>
            <a:fillRect/>
          </a:stretch>
        </p:blipFill>
        <p:spPr>
          <a:xfrm>
            <a:off x="4830667" y="93594"/>
            <a:ext cx="1547419" cy="2237960"/>
          </a:xfrm>
          <a:prstGeom prst="rect">
            <a:avLst/>
          </a:prstGeom>
        </p:spPr>
      </p:pic>
      <p:pic>
        <p:nvPicPr>
          <p:cNvPr id="11" name="Picture 10">
            <a:extLst>
              <a:ext uri="{FF2B5EF4-FFF2-40B4-BE49-F238E27FC236}">
                <a16:creationId xmlns:a16="http://schemas.microsoft.com/office/drawing/2014/main" id="{D9C1CBED-66C2-977A-9612-DA075DD0051B}"/>
              </a:ext>
            </a:extLst>
          </p:cNvPr>
          <p:cNvPicPr>
            <a:picLocks noChangeAspect="1"/>
          </p:cNvPicPr>
          <p:nvPr/>
        </p:nvPicPr>
        <p:blipFill>
          <a:blip r:embed="rId6"/>
          <a:stretch>
            <a:fillRect/>
          </a:stretch>
        </p:blipFill>
        <p:spPr>
          <a:xfrm>
            <a:off x="2282522" y="2331554"/>
            <a:ext cx="1557945" cy="2237960"/>
          </a:xfrm>
          <a:prstGeom prst="rect">
            <a:avLst/>
          </a:prstGeom>
        </p:spPr>
      </p:pic>
      <p:pic>
        <p:nvPicPr>
          <p:cNvPr id="13" name="Picture 12">
            <a:extLst>
              <a:ext uri="{FF2B5EF4-FFF2-40B4-BE49-F238E27FC236}">
                <a16:creationId xmlns:a16="http://schemas.microsoft.com/office/drawing/2014/main" id="{9918EAAC-08DB-FAEA-FB05-9571ED2E42B9}"/>
              </a:ext>
            </a:extLst>
          </p:cNvPr>
          <p:cNvPicPr>
            <a:picLocks noChangeAspect="1"/>
          </p:cNvPicPr>
          <p:nvPr/>
        </p:nvPicPr>
        <p:blipFill>
          <a:blip r:embed="rId7"/>
          <a:stretch>
            <a:fillRect/>
          </a:stretch>
        </p:blipFill>
        <p:spPr>
          <a:xfrm>
            <a:off x="4185370" y="2331554"/>
            <a:ext cx="1550912" cy="2237960"/>
          </a:xfrm>
          <a:prstGeom prst="rect">
            <a:avLst/>
          </a:prstGeom>
        </p:spPr>
      </p:pic>
      <p:pic>
        <p:nvPicPr>
          <p:cNvPr id="15" name="Picture 14">
            <a:extLst>
              <a:ext uri="{FF2B5EF4-FFF2-40B4-BE49-F238E27FC236}">
                <a16:creationId xmlns:a16="http://schemas.microsoft.com/office/drawing/2014/main" id="{5355B295-FC01-5673-0A85-D0073E3340D0}"/>
              </a:ext>
            </a:extLst>
          </p:cNvPr>
          <p:cNvPicPr>
            <a:picLocks noChangeAspect="1"/>
          </p:cNvPicPr>
          <p:nvPr/>
        </p:nvPicPr>
        <p:blipFill>
          <a:blip r:embed="rId8"/>
          <a:stretch>
            <a:fillRect/>
          </a:stretch>
        </p:blipFill>
        <p:spPr>
          <a:xfrm>
            <a:off x="6080431" y="2331554"/>
            <a:ext cx="1561486" cy="2237960"/>
          </a:xfrm>
          <a:prstGeom prst="rect">
            <a:avLst/>
          </a:prstGeom>
        </p:spPr>
      </p:pic>
    </p:spTree>
    <p:extLst>
      <p:ext uri="{BB962C8B-B14F-4D97-AF65-F5344CB8AC3E}">
        <p14:creationId xmlns:p14="http://schemas.microsoft.com/office/powerpoint/2010/main" val="180801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3" name="Google Shape;87;p18">
            <a:extLst>
              <a:ext uri="{FF2B5EF4-FFF2-40B4-BE49-F238E27FC236}">
                <a16:creationId xmlns:a16="http://schemas.microsoft.com/office/drawing/2014/main" id="{8FBC523E-ADE0-B67C-F430-D64FEC5592D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Background LDRRM Fund</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4" name="TextBox 3">
            <a:extLst>
              <a:ext uri="{FF2B5EF4-FFF2-40B4-BE49-F238E27FC236}">
                <a16:creationId xmlns:a16="http://schemas.microsoft.com/office/drawing/2014/main" id="{F8960BDD-7594-D2A0-0745-05112C0E5A7D}"/>
              </a:ext>
            </a:extLst>
          </p:cNvPr>
          <p:cNvSpPr txBox="1"/>
          <p:nvPr/>
        </p:nvSpPr>
        <p:spPr>
          <a:xfrm>
            <a:off x="167878" y="540877"/>
            <a:ext cx="8808243" cy="4187813"/>
          </a:xfrm>
          <a:prstGeom prst="rect">
            <a:avLst/>
          </a:prstGeom>
          <a:noFill/>
        </p:spPr>
        <p:txBody>
          <a:bodyPr wrap="square">
            <a:spAutoFit/>
          </a:bodyPr>
          <a:lstStyle/>
          <a:p>
            <a:pPr algn="just"/>
            <a:r>
              <a:rPr lang="en-US" sz="1300" b="1" i="0" u="none" strike="noStrike" dirty="0">
                <a:solidFill>
                  <a:schemeClr val="tx1"/>
                </a:solidFill>
                <a:effectLst/>
                <a:latin typeface="arial" panose="020B0604020202020204" pitchFamily="34" charset="0"/>
              </a:rPr>
              <a:t>Section 21.</a:t>
            </a:r>
            <a:r>
              <a:rPr lang="en-US" sz="1300" b="0" i="0" u="none" strike="noStrike" dirty="0">
                <a:solidFill>
                  <a:schemeClr val="tx1"/>
                </a:solidFill>
                <a:effectLst/>
                <a:latin typeface="arial" panose="020B0604020202020204" pitchFamily="34" charset="0"/>
              </a:rPr>
              <a:t> </a:t>
            </a:r>
            <a:r>
              <a:rPr lang="en-US" sz="1300" b="0" i="1" u="none" strike="noStrike" dirty="0">
                <a:solidFill>
                  <a:schemeClr val="tx1"/>
                </a:solidFill>
                <a:effectLst/>
                <a:latin typeface="arial" panose="020B0604020202020204" pitchFamily="34" charset="0"/>
              </a:rPr>
              <a:t>Local Disaster Risk" Reduction and Management Fund (LDRRMF).</a:t>
            </a:r>
            <a:r>
              <a:rPr lang="en-US" sz="1300" b="0" i="0" u="none" strike="noStrike" dirty="0">
                <a:solidFill>
                  <a:schemeClr val="tx1"/>
                </a:solidFill>
                <a:effectLst/>
                <a:latin typeface="arial" panose="020B0604020202020204" pitchFamily="34" charset="0"/>
              </a:rPr>
              <a:t> - The present Local Calamity Fund shall henceforth be known as the Local Disaster Risk Reduction and Management Fund (LDRRMF). Not less than five percent (5%) of the estimated revenue from regular sources shall be set aside as the LDRRMF to support disaster risk management activities such as, but not limited to, pre-disaster preparedness programs including training, purchasing life-saving rescue equipment, supplies and medicines, for post-disaster activities, and for the payment of premiums on calamity insurance. The LDRRMC shall monitor and evaluate the use and disbursement of the LDRRMF based on the LDRRMP as incorporated in the local development plans and annual work and financial plan. Upon the recommendation of the LDRRMO and approval of the </a:t>
            </a:r>
            <a:r>
              <a:rPr lang="en-US" sz="1300" b="0" i="0" u="none" strike="noStrike" dirty="0" err="1">
                <a:solidFill>
                  <a:schemeClr val="tx1"/>
                </a:solidFill>
                <a:effectLst/>
                <a:latin typeface="arial" panose="020B0604020202020204" pitchFamily="34" charset="0"/>
              </a:rPr>
              <a:t>sanggunian</a:t>
            </a:r>
            <a:r>
              <a:rPr lang="en-US" sz="1300" b="0" i="0" u="none" strike="noStrike" dirty="0">
                <a:solidFill>
                  <a:schemeClr val="tx1"/>
                </a:solidFill>
                <a:effectLst/>
                <a:latin typeface="arial" panose="020B0604020202020204" pitchFamily="34" charset="0"/>
              </a:rPr>
              <a:t> concerned, the LDRRMC may transfer the said fund to support disaster risk reduction work of other LDRRMCs which are declared under state of calamity.</a:t>
            </a:r>
          </a:p>
          <a:p>
            <a:pPr algn="just"/>
            <a:endParaRPr lang="en-US" sz="1300" b="0" i="0" u="none" strike="noStrike" dirty="0">
              <a:solidFill>
                <a:schemeClr val="tx1"/>
              </a:solidFill>
              <a:effectLst/>
              <a:latin typeface="arial" panose="020B0604020202020204" pitchFamily="34" charset="0"/>
            </a:endParaRPr>
          </a:p>
          <a:p>
            <a:pPr algn="just"/>
            <a:r>
              <a:rPr lang="en-US" sz="1300" b="0" i="0" u="none" strike="noStrike" dirty="0">
                <a:solidFill>
                  <a:schemeClr val="tx1"/>
                </a:solidFill>
                <a:effectLst/>
                <a:latin typeface="arial" panose="020B0604020202020204" pitchFamily="34" charset="0"/>
              </a:rPr>
              <a:t>Of the amount appropriated for LDRRMF, thirty percent (30%) shall be allocated as Quick Response Fund (QRF) or stand-by fund for relief and recovery programs in order that situation and living conditions of people In communities or areas stricken by disasters, calamities, epidemics, or complex emergencies, may be normalized as quickly as possible.</a:t>
            </a:r>
          </a:p>
          <a:p>
            <a:pPr algn="just"/>
            <a:endParaRPr lang="en-US" sz="1300" b="0" i="0" u="none" strike="noStrike" dirty="0">
              <a:solidFill>
                <a:schemeClr val="tx1"/>
              </a:solidFill>
              <a:effectLst/>
              <a:latin typeface="arial" panose="020B0604020202020204" pitchFamily="34" charset="0"/>
            </a:endParaRPr>
          </a:p>
          <a:p>
            <a:pPr algn="just"/>
            <a:r>
              <a:rPr lang="en-US" sz="1300" b="0" i="0" u="none" strike="noStrike" dirty="0">
                <a:solidFill>
                  <a:schemeClr val="tx1"/>
                </a:solidFill>
                <a:effectLst/>
                <a:latin typeface="arial" panose="020B0604020202020204" pitchFamily="34" charset="0"/>
              </a:rPr>
              <a:t>Unexpended LDRRMF shall accrue to a special trust fund solely for the purpose of supporting disaster risk reduction and management activities of the LDRRMCs within the next five (5) years. Any such amount still not fully utilized after five (5) years shall revert back to the general fund and will be available for other social services to be identified by the local </a:t>
            </a:r>
            <a:r>
              <a:rPr lang="en-US" sz="1300" b="0" i="0" u="none" strike="noStrike" dirty="0" err="1">
                <a:solidFill>
                  <a:schemeClr val="tx1"/>
                </a:solidFill>
                <a:effectLst/>
                <a:latin typeface="arial" panose="020B0604020202020204" pitchFamily="34" charset="0"/>
              </a:rPr>
              <a:t>sanggunian</a:t>
            </a:r>
            <a:r>
              <a:rPr lang="en-US" sz="1300" b="0" i="0" u="none" strike="noStrike" dirty="0">
                <a:solidFill>
                  <a:schemeClr val="tx1"/>
                </a:solidFill>
                <a:effectLst/>
                <a:latin typeface="arial" panose="020B0604020202020204" pitchFamily="34" charset="0"/>
              </a:rPr>
              <a:t>.</a:t>
            </a:r>
          </a:p>
          <a:p>
            <a:pPr marL="228600" marR="0" lvl="0" indent="-76200" algn="just" defTabSz="914400" eaLnBrk="1" fontAlgn="auto" latinLnBrk="0" hangingPunct="1">
              <a:lnSpc>
                <a:spcPct val="90000"/>
              </a:lnSpc>
              <a:spcBef>
                <a:spcPts val="1000"/>
              </a:spcBef>
              <a:spcAft>
                <a:spcPts val="0"/>
              </a:spcAft>
              <a:buClrTx/>
              <a:buSzPct val="142857"/>
              <a:buFont typeface="Noto Sans Symbols"/>
              <a:buNone/>
              <a:tabLst/>
              <a:defRPr/>
            </a:pPr>
            <a:endParaRPr kumimoji="0" lang="en-US" sz="120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344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7103-C9CC-30BA-F252-9B1BD5164510}"/>
              </a:ext>
            </a:extLst>
          </p:cNvPr>
          <p:cNvSpPr>
            <a:spLocks noGrp="1"/>
          </p:cNvSpPr>
          <p:nvPr>
            <p:ph type="ctrTitle"/>
          </p:nvPr>
        </p:nvSpPr>
        <p:spPr/>
        <p:txBody>
          <a:bodyPr/>
          <a:lstStyle/>
          <a:p>
            <a:r>
              <a:rPr lang="en-US" dirty="0"/>
              <a:t>Local DRRM Planning</a:t>
            </a:r>
            <a:endParaRPr lang="en-PH" dirty="0"/>
          </a:p>
        </p:txBody>
      </p:sp>
      <p:sp>
        <p:nvSpPr>
          <p:cNvPr id="4" name="Google Shape;76;p16">
            <a:extLst>
              <a:ext uri="{FF2B5EF4-FFF2-40B4-BE49-F238E27FC236}">
                <a16:creationId xmlns:a16="http://schemas.microsoft.com/office/drawing/2014/main" id="{051FC14B-393B-A56F-2547-3158225F4598}"/>
              </a:ext>
            </a:extLst>
          </p:cNvPr>
          <p:cNvSpPr txBox="1">
            <a:spLocks/>
          </p:cNvSpPr>
          <p:nvPr/>
        </p:nvSpPr>
        <p:spPr>
          <a:xfrm>
            <a:off x="128820" y="137161"/>
            <a:ext cx="8520600" cy="510538"/>
          </a:xfrm>
          <a:prstGeom prst="rect">
            <a:avLst/>
          </a:prstGeom>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400" b="0" i="0" u="none" strike="noStrike" cap="none">
                <a:solidFill>
                  <a:schemeClr val="accent6"/>
                </a:solidFill>
                <a:latin typeface="+mj-lt"/>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sz="2000" b="1" i="0" u="none" strike="noStrike" kern="0" cap="none" spc="0" normalizeH="0" baseline="0" noProof="0" dirty="0">
                <a:ln>
                  <a:noFill/>
                </a:ln>
                <a:solidFill>
                  <a:srgbClr val="000000"/>
                </a:solidFill>
                <a:effectLst/>
                <a:uLnTx/>
                <a:uFillTx/>
                <a:latin typeface="Roboto"/>
                <a:ea typeface="Roboto"/>
                <a:cs typeface="Roboto"/>
                <a:sym typeface="Roboto"/>
              </a:rPr>
              <a:t>Stage 0: Preparation for the Local DRRM Planning</a:t>
            </a:r>
          </a:p>
        </p:txBody>
      </p:sp>
      <p:graphicFrame>
        <p:nvGraphicFramePr>
          <p:cNvPr id="5" name="Table 4">
            <a:extLst>
              <a:ext uri="{FF2B5EF4-FFF2-40B4-BE49-F238E27FC236}">
                <a16:creationId xmlns:a16="http://schemas.microsoft.com/office/drawing/2014/main" id="{F50C39C1-E384-18C2-2046-CCA98ECFCC0F}"/>
              </a:ext>
            </a:extLst>
          </p:cNvPr>
          <p:cNvGraphicFramePr>
            <a:graphicFrameLocks noGrp="1"/>
          </p:cNvGraphicFramePr>
          <p:nvPr>
            <p:extLst>
              <p:ext uri="{D42A27DB-BD31-4B8C-83A1-F6EECF244321}">
                <p14:modId xmlns:p14="http://schemas.microsoft.com/office/powerpoint/2010/main" val="3033731241"/>
              </p:ext>
            </p:extLst>
          </p:nvPr>
        </p:nvGraphicFramePr>
        <p:xfrm>
          <a:off x="311700" y="785949"/>
          <a:ext cx="8520600" cy="3291840"/>
        </p:xfrm>
        <a:graphic>
          <a:graphicData uri="http://schemas.openxmlformats.org/drawingml/2006/table">
            <a:tbl>
              <a:tblPr firstRow="1" firstCol="1" bandRow="1">
                <a:tableStyleId>{5C22544A-7EE6-4342-B048-85BDC9FD1C3A}</a:tableStyleId>
              </a:tblPr>
              <a:tblGrid>
                <a:gridCol w="603251">
                  <a:extLst>
                    <a:ext uri="{9D8B030D-6E8A-4147-A177-3AD203B41FA5}">
                      <a16:colId xmlns:a16="http://schemas.microsoft.com/office/drawing/2014/main" val="3057837761"/>
                    </a:ext>
                  </a:extLst>
                </a:gridCol>
                <a:gridCol w="5032744">
                  <a:extLst>
                    <a:ext uri="{9D8B030D-6E8A-4147-A177-3AD203B41FA5}">
                      <a16:colId xmlns:a16="http://schemas.microsoft.com/office/drawing/2014/main" val="428363973"/>
                    </a:ext>
                  </a:extLst>
                </a:gridCol>
                <a:gridCol w="2884605">
                  <a:extLst>
                    <a:ext uri="{9D8B030D-6E8A-4147-A177-3AD203B41FA5}">
                      <a16:colId xmlns:a16="http://schemas.microsoft.com/office/drawing/2014/main" val="3018096179"/>
                    </a:ext>
                  </a:extLst>
                </a:gridCol>
              </a:tblGrid>
              <a:tr h="22789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Steps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Outputs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extLst>
                  <a:ext uri="{0D108BD9-81ED-4DB2-BD59-A6C34878D82A}">
                    <a16:rowId xmlns:a16="http://schemas.microsoft.com/office/drawing/2014/main" val="2382277607"/>
                  </a:ext>
                </a:extLst>
              </a:tr>
              <a:tr h="30798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0-1</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Organize the Local DRRM Planning Team (LDRRM-PT)</a:t>
                      </a:r>
                      <a:endParaRPr lang="en-PH" sz="1800" b="0" kern="100" dirty="0">
                        <a:solidFill>
                          <a:schemeClr val="bg1"/>
                        </a:solidFill>
                        <a:effectLst/>
                        <a:latin typeface="+mn-lt"/>
                      </a:endParaRPr>
                    </a:p>
                  </a:txBody>
                  <a:tcPr marL="64306" marR="64306" marT="0" marB="0">
                    <a:solidFill>
                      <a:srgbClr val="002060"/>
                    </a:solidFill>
                  </a:tcPr>
                </a:tc>
                <a:tc rowSpan="6">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solidFill>
                          <a:effectLst/>
                          <a:latin typeface="+mn-lt"/>
                        </a:rPr>
                        <a:t>Executive Order designating members of LDRRM-PT </a:t>
                      </a:r>
                      <a:r>
                        <a:rPr lang="en-US" sz="1800" b="0" kern="100" dirty="0">
                          <a:solidFill>
                            <a:srgbClr val="FFFF00"/>
                          </a:solidFill>
                          <a:effectLst/>
                          <a:latin typeface="+mn-lt"/>
                        </a:rPr>
                        <a:t>(Form 0-A)</a:t>
                      </a:r>
                      <a:endParaRPr lang="en-PH" sz="1800" b="0" kern="100" dirty="0">
                        <a:solidFill>
                          <a:srgbClr val="FFFF00"/>
                        </a:solidFill>
                        <a:effectLst/>
                        <a:latin typeface="+mn-lt"/>
                      </a:endParaRP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solidFill>
                          <a:effectLst/>
                          <a:latin typeface="+mn-lt"/>
                        </a:rPr>
                        <a:t>Schedule for the Formulation of the LDRRMP </a:t>
                      </a:r>
                      <a:r>
                        <a:rPr lang="en-US" sz="1800" b="0" kern="100" dirty="0">
                          <a:solidFill>
                            <a:srgbClr val="FFFF00"/>
                          </a:solidFill>
                          <a:effectLst/>
                          <a:latin typeface="+mn-lt"/>
                        </a:rPr>
                        <a:t>(Form 0-B)</a:t>
                      </a:r>
                      <a:endParaRPr lang="en-PH" sz="1800" b="0" kern="100" dirty="0">
                        <a:solidFill>
                          <a:srgbClr val="FFFF00"/>
                        </a:solidFill>
                        <a:effectLst/>
                        <a:latin typeface="+mn-lt"/>
                      </a:endParaRP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i="1" kern="100" dirty="0">
                          <a:solidFill>
                            <a:schemeClr val="bg1"/>
                          </a:solidFill>
                          <a:effectLst/>
                          <a:latin typeface="+mn-lt"/>
                        </a:rPr>
                        <a:t>(if applicable) </a:t>
                      </a:r>
                      <a:r>
                        <a:rPr lang="en-US" sz="1800" b="0" kern="100" dirty="0">
                          <a:solidFill>
                            <a:schemeClr val="bg1"/>
                          </a:solidFill>
                          <a:effectLst/>
                          <a:latin typeface="+mn-lt"/>
                        </a:rPr>
                        <a:t>SWOC-PESTEL Analysis Matrix </a:t>
                      </a:r>
                      <a:r>
                        <a:rPr lang="en-US" sz="1800" b="0" kern="100" dirty="0">
                          <a:solidFill>
                            <a:srgbClr val="FFFF00"/>
                          </a:solidFill>
                          <a:effectLst/>
                          <a:latin typeface="+mn-lt"/>
                        </a:rPr>
                        <a:t>(Form 0-C)</a:t>
                      </a: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rgbClr val="FFFF00"/>
                          </a:solidFill>
                          <a:effectLst/>
                          <a:latin typeface="+mn-lt"/>
                          <a:ea typeface="Yu Mincho" panose="02020400000000000000" pitchFamily="18" charset="-128"/>
                          <a:cs typeface="Times New Roman" panose="02020603050405020304" pitchFamily="18" charset="0"/>
                        </a:rPr>
                        <a:t>LDRRMP Toolkit</a:t>
                      </a:r>
                      <a:endParaRPr lang="en-PH" sz="1800" b="0" kern="100" dirty="0">
                        <a:solidFill>
                          <a:srgbClr val="FFFF00"/>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extLst>
                  <a:ext uri="{0D108BD9-81ED-4DB2-BD59-A6C34878D82A}">
                    <a16:rowId xmlns:a16="http://schemas.microsoft.com/office/drawing/2014/main" val="247652350"/>
                  </a:ext>
                </a:extLst>
              </a:tr>
              <a:tr h="32003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0-2</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Set Commitment and Identify Target Milestones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232219266"/>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0-3</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Gather Basic Data</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615057609"/>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0-4</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Conduct Climate and Disaster Risk Assessment</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1483540945"/>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0-5</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Identify Vulnerabilities and Capacities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1027074831"/>
                  </a:ext>
                </a:extLst>
              </a:tr>
              <a:tr h="333507">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0-6</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Review the Technical Findings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85420359"/>
                  </a:ext>
                </a:extLst>
              </a:tr>
            </a:tbl>
          </a:graphicData>
        </a:graphic>
      </p:graphicFrame>
    </p:spTree>
    <p:extLst>
      <p:ext uri="{BB962C8B-B14F-4D97-AF65-F5344CB8AC3E}">
        <p14:creationId xmlns:p14="http://schemas.microsoft.com/office/powerpoint/2010/main" val="271952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038E0-D4B0-1AB1-3412-0A73CBFC0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7BA4C-1B15-D7A5-7D39-D9014F853761}"/>
              </a:ext>
            </a:extLst>
          </p:cNvPr>
          <p:cNvSpPr>
            <a:spLocks noGrp="1"/>
          </p:cNvSpPr>
          <p:nvPr>
            <p:ph type="ctrTitle"/>
          </p:nvPr>
        </p:nvSpPr>
        <p:spPr/>
        <p:txBody>
          <a:bodyPr/>
          <a:lstStyle/>
          <a:p>
            <a:r>
              <a:rPr lang="en-US" dirty="0"/>
              <a:t>Local DRRM Planning</a:t>
            </a:r>
            <a:endParaRPr lang="en-PH" dirty="0"/>
          </a:p>
        </p:txBody>
      </p:sp>
      <p:sp>
        <p:nvSpPr>
          <p:cNvPr id="3" name="Google Shape;76;p16">
            <a:extLst>
              <a:ext uri="{FF2B5EF4-FFF2-40B4-BE49-F238E27FC236}">
                <a16:creationId xmlns:a16="http://schemas.microsoft.com/office/drawing/2014/main" id="{FA441F1B-F286-404F-ADBD-18E9E26EFBBE}"/>
              </a:ext>
            </a:extLst>
          </p:cNvPr>
          <p:cNvSpPr txBox="1">
            <a:spLocks/>
          </p:cNvSpPr>
          <p:nvPr/>
        </p:nvSpPr>
        <p:spPr>
          <a:xfrm>
            <a:off x="311700" y="693422"/>
            <a:ext cx="8520600" cy="510538"/>
          </a:xfrm>
          <a:prstGeom prst="rect">
            <a:avLst/>
          </a:prstGeom>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400" b="0" i="0" u="none" strike="noStrike" cap="none">
                <a:solidFill>
                  <a:schemeClr val="accent6"/>
                </a:solidFill>
                <a:latin typeface="+mj-lt"/>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sz="2000" b="1" i="0" u="none" strike="noStrike" kern="0" cap="none" spc="0" normalizeH="0" baseline="0" noProof="0">
                <a:ln>
                  <a:noFill/>
                </a:ln>
                <a:solidFill>
                  <a:srgbClr val="000000"/>
                </a:solidFill>
                <a:effectLst/>
                <a:uLnTx/>
                <a:uFillTx/>
                <a:latin typeface="Roboto"/>
                <a:ea typeface="Roboto"/>
                <a:cs typeface="Roboto"/>
                <a:sym typeface="Roboto"/>
              </a:rPr>
              <a:t>Stage 1: Situational Analysis</a:t>
            </a:r>
            <a:endParaRPr kumimoji="0" lang="en-US" sz="2000" b="1" i="0" u="none" strike="noStrike" kern="0" cap="none" spc="0" normalizeH="0" baseline="0" noProof="0" dirty="0">
              <a:ln>
                <a:noFill/>
              </a:ln>
              <a:solidFill>
                <a:srgbClr val="000000"/>
              </a:solidFill>
              <a:effectLst/>
              <a:uLnTx/>
              <a:uFillTx/>
              <a:latin typeface="Roboto"/>
              <a:ea typeface="Roboto"/>
              <a:cs typeface="Roboto"/>
              <a:sym typeface="Roboto"/>
            </a:endParaRPr>
          </a:p>
        </p:txBody>
      </p:sp>
      <p:graphicFrame>
        <p:nvGraphicFramePr>
          <p:cNvPr id="6" name="Table 5">
            <a:extLst>
              <a:ext uri="{FF2B5EF4-FFF2-40B4-BE49-F238E27FC236}">
                <a16:creationId xmlns:a16="http://schemas.microsoft.com/office/drawing/2014/main" id="{38B4CDF5-DAE9-9D0E-68EB-8CE6AE33FB5E}"/>
              </a:ext>
            </a:extLst>
          </p:cNvPr>
          <p:cNvGraphicFramePr>
            <a:graphicFrameLocks noGrp="1"/>
          </p:cNvGraphicFramePr>
          <p:nvPr/>
        </p:nvGraphicFramePr>
        <p:xfrm>
          <a:off x="311149" y="1203961"/>
          <a:ext cx="8520600" cy="2333135"/>
        </p:xfrm>
        <a:graphic>
          <a:graphicData uri="http://schemas.openxmlformats.org/drawingml/2006/table">
            <a:tbl>
              <a:tblPr firstRow="1" firstCol="1" bandRow="1">
                <a:tableStyleId>{5C22544A-7EE6-4342-B048-85BDC9FD1C3A}</a:tableStyleId>
              </a:tblPr>
              <a:tblGrid>
                <a:gridCol w="603251">
                  <a:extLst>
                    <a:ext uri="{9D8B030D-6E8A-4147-A177-3AD203B41FA5}">
                      <a16:colId xmlns:a16="http://schemas.microsoft.com/office/drawing/2014/main" val="3057837761"/>
                    </a:ext>
                  </a:extLst>
                </a:gridCol>
                <a:gridCol w="5061098">
                  <a:extLst>
                    <a:ext uri="{9D8B030D-6E8A-4147-A177-3AD203B41FA5}">
                      <a16:colId xmlns:a16="http://schemas.microsoft.com/office/drawing/2014/main" val="428363973"/>
                    </a:ext>
                  </a:extLst>
                </a:gridCol>
                <a:gridCol w="2856251">
                  <a:extLst>
                    <a:ext uri="{9D8B030D-6E8A-4147-A177-3AD203B41FA5}">
                      <a16:colId xmlns:a16="http://schemas.microsoft.com/office/drawing/2014/main" val="3018096179"/>
                    </a:ext>
                  </a:extLst>
                </a:gridCol>
              </a:tblGrid>
              <a:tr h="22789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Steps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Outputs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extLst>
                  <a:ext uri="{0D108BD9-81ED-4DB2-BD59-A6C34878D82A}">
                    <a16:rowId xmlns:a16="http://schemas.microsoft.com/office/drawing/2014/main" val="2382277607"/>
                  </a:ext>
                </a:extLst>
              </a:tr>
              <a:tr h="30798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1-1</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Revisit the existing DRRM Plans and Efforts</a:t>
                      </a:r>
                      <a:endParaRPr lang="en-PH" sz="1800" b="0" kern="100" dirty="0">
                        <a:solidFill>
                          <a:schemeClr val="bg1"/>
                        </a:solidFill>
                        <a:effectLst/>
                        <a:latin typeface="+mn-lt"/>
                      </a:endParaRPr>
                    </a:p>
                  </a:txBody>
                  <a:tcPr marL="64306" marR="64306" marT="0" marB="0">
                    <a:solidFill>
                      <a:srgbClr val="002060"/>
                    </a:solidFill>
                  </a:tcPr>
                </a:tc>
                <a:tc rowSpan="6">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solidFill>
                          <a:effectLst/>
                          <a:latin typeface="+mn-lt"/>
                        </a:rPr>
                        <a:t>NDRRMP Checklist Assessment </a:t>
                      </a:r>
                      <a:r>
                        <a:rPr lang="en-US" sz="1800" b="0" kern="100" dirty="0">
                          <a:solidFill>
                            <a:srgbClr val="FFFF00"/>
                          </a:solidFill>
                          <a:effectLst/>
                          <a:latin typeface="+mn-lt"/>
                        </a:rPr>
                        <a:t>(Form 1-A)</a:t>
                      </a: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lumMod val="95000"/>
                            </a:schemeClr>
                          </a:solidFill>
                          <a:effectLst/>
                          <a:latin typeface="+mn-lt"/>
                        </a:rPr>
                        <a:t>Review of the Current / Previous LDRRMP </a:t>
                      </a:r>
                      <a:r>
                        <a:rPr lang="en-US" sz="1800" b="0" i="1" kern="100" dirty="0">
                          <a:solidFill>
                            <a:srgbClr val="FFFF00"/>
                          </a:solidFill>
                          <a:effectLst/>
                          <a:latin typeface="+mn-lt"/>
                        </a:rPr>
                        <a:t>(Form 1-B)*</a:t>
                      </a: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rgbClr val="FFFF00"/>
                          </a:solidFill>
                          <a:effectLst/>
                          <a:latin typeface="+mn-lt"/>
                        </a:rPr>
                        <a:t>LDRRMP Toolkit</a:t>
                      </a:r>
                    </a:p>
                  </a:txBody>
                  <a:tcPr marL="64306" marR="64306" marT="0" marB="0">
                    <a:solidFill>
                      <a:srgbClr val="002060"/>
                    </a:solidFill>
                  </a:tcPr>
                </a:tc>
                <a:extLst>
                  <a:ext uri="{0D108BD9-81ED-4DB2-BD59-A6C34878D82A}">
                    <a16:rowId xmlns:a16="http://schemas.microsoft.com/office/drawing/2014/main" val="247652350"/>
                  </a:ext>
                </a:extLst>
              </a:tr>
              <a:tr h="32003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1-2</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PH" sz="1800" b="0" kern="100" dirty="0">
                          <a:solidFill>
                            <a:schemeClr val="bg1"/>
                          </a:solidFill>
                          <a:effectLst/>
                          <a:latin typeface="+mn-lt"/>
                          <a:ea typeface="Yu Mincho" panose="02020400000000000000" pitchFamily="18" charset="-128"/>
                          <a:cs typeface="Times New Roman" panose="02020603050405020304" pitchFamily="18" charset="0"/>
                        </a:rPr>
                        <a:t>Review related Development Plans</a:t>
                      </a: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232219266"/>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1-3</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PH" sz="1800" b="0" kern="100" dirty="0">
                          <a:solidFill>
                            <a:schemeClr val="bg1"/>
                          </a:solidFill>
                          <a:effectLst/>
                          <a:latin typeface="+mn-lt"/>
                          <a:ea typeface="Yu Mincho" panose="02020400000000000000" pitchFamily="18" charset="-128"/>
                          <a:cs typeface="Times New Roman" panose="02020603050405020304" pitchFamily="18" charset="0"/>
                        </a:rPr>
                        <a:t>Review Infrastructures Plans</a:t>
                      </a: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615057609"/>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1-4</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Classify what is ongoing, what is planned</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1483540945"/>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1-5</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Understand how Disaster Risk may change/Optimizing Residual Risks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1027074831"/>
                  </a:ext>
                </a:extLst>
              </a:tr>
              <a:tr h="333507">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1-6</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Anticipate Future Impacts from Disasters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85420359"/>
                  </a:ext>
                </a:extLst>
              </a:tr>
            </a:tbl>
          </a:graphicData>
        </a:graphic>
      </p:graphicFrame>
    </p:spTree>
    <p:extLst>
      <p:ext uri="{BB962C8B-B14F-4D97-AF65-F5344CB8AC3E}">
        <p14:creationId xmlns:p14="http://schemas.microsoft.com/office/powerpoint/2010/main" val="312242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306C5-B0FD-D986-BAFC-59AD664D9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7F21A-0ED8-39E5-BD2D-38CE26C2A3A1}"/>
              </a:ext>
            </a:extLst>
          </p:cNvPr>
          <p:cNvSpPr>
            <a:spLocks noGrp="1"/>
          </p:cNvSpPr>
          <p:nvPr>
            <p:ph type="ctrTitle"/>
          </p:nvPr>
        </p:nvSpPr>
        <p:spPr/>
        <p:txBody>
          <a:bodyPr/>
          <a:lstStyle/>
          <a:p>
            <a:r>
              <a:rPr lang="en-US" dirty="0"/>
              <a:t>Local DRRM Planning</a:t>
            </a:r>
            <a:endParaRPr lang="en-PH" dirty="0"/>
          </a:p>
        </p:txBody>
      </p:sp>
      <p:sp>
        <p:nvSpPr>
          <p:cNvPr id="4" name="Google Shape;76;p16">
            <a:extLst>
              <a:ext uri="{FF2B5EF4-FFF2-40B4-BE49-F238E27FC236}">
                <a16:creationId xmlns:a16="http://schemas.microsoft.com/office/drawing/2014/main" id="{2011E908-695C-BFA3-6F24-5F2966D36326}"/>
              </a:ext>
            </a:extLst>
          </p:cNvPr>
          <p:cNvSpPr txBox="1">
            <a:spLocks/>
          </p:cNvSpPr>
          <p:nvPr/>
        </p:nvSpPr>
        <p:spPr>
          <a:xfrm>
            <a:off x="311700" y="471133"/>
            <a:ext cx="8520600" cy="510538"/>
          </a:xfrm>
          <a:prstGeom prst="rect">
            <a:avLst/>
          </a:prstGeom>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400" b="0" i="0" u="none" strike="noStrike" cap="none">
                <a:solidFill>
                  <a:schemeClr val="accent6"/>
                </a:solidFill>
                <a:latin typeface="+mj-lt"/>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sz="2000" b="1" i="0" u="none" strike="noStrike" kern="0" cap="none" spc="0" normalizeH="0" baseline="0" noProof="0" dirty="0">
                <a:ln>
                  <a:noFill/>
                </a:ln>
                <a:solidFill>
                  <a:srgbClr val="000000"/>
                </a:solidFill>
                <a:effectLst/>
                <a:uLnTx/>
                <a:uFillTx/>
                <a:latin typeface="Roboto"/>
                <a:ea typeface="Roboto"/>
                <a:cs typeface="Roboto"/>
                <a:sym typeface="Roboto"/>
              </a:rPr>
              <a:t>Stage 2: DRRM Target Setting</a:t>
            </a:r>
          </a:p>
        </p:txBody>
      </p:sp>
      <p:graphicFrame>
        <p:nvGraphicFramePr>
          <p:cNvPr id="5" name="Table 4">
            <a:extLst>
              <a:ext uri="{FF2B5EF4-FFF2-40B4-BE49-F238E27FC236}">
                <a16:creationId xmlns:a16="http://schemas.microsoft.com/office/drawing/2014/main" id="{D14BAC88-2000-52B9-17BC-68E6BAD91D83}"/>
              </a:ext>
            </a:extLst>
          </p:cNvPr>
          <p:cNvGraphicFramePr>
            <a:graphicFrameLocks noGrp="1"/>
          </p:cNvGraphicFramePr>
          <p:nvPr/>
        </p:nvGraphicFramePr>
        <p:xfrm>
          <a:off x="311700" y="1296325"/>
          <a:ext cx="8520600" cy="1725308"/>
        </p:xfrm>
        <a:graphic>
          <a:graphicData uri="http://schemas.openxmlformats.org/drawingml/2006/table">
            <a:tbl>
              <a:tblPr firstRow="1" firstCol="1" bandRow="1">
                <a:tableStyleId>{5C22544A-7EE6-4342-B048-85BDC9FD1C3A}</a:tableStyleId>
              </a:tblPr>
              <a:tblGrid>
                <a:gridCol w="603251">
                  <a:extLst>
                    <a:ext uri="{9D8B030D-6E8A-4147-A177-3AD203B41FA5}">
                      <a16:colId xmlns:a16="http://schemas.microsoft.com/office/drawing/2014/main" val="3057837761"/>
                    </a:ext>
                  </a:extLst>
                </a:gridCol>
                <a:gridCol w="5039833">
                  <a:extLst>
                    <a:ext uri="{9D8B030D-6E8A-4147-A177-3AD203B41FA5}">
                      <a16:colId xmlns:a16="http://schemas.microsoft.com/office/drawing/2014/main" val="428363973"/>
                    </a:ext>
                  </a:extLst>
                </a:gridCol>
                <a:gridCol w="2877516">
                  <a:extLst>
                    <a:ext uri="{9D8B030D-6E8A-4147-A177-3AD203B41FA5}">
                      <a16:colId xmlns:a16="http://schemas.microsoft.com/office/drawing/2014/main" val="3018096179"/>
                    </a:ext>
                  </a:extLst>
                </a:gridCol>
              </a:tblGrid>
              <a:tr h="22789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Steps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Outputs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extLst>
                  <a:ext uri="{0D108BD9-81ED-4DB2-BD59-A6C34878D82A}">
                    <a16:rowId xmlns:a16="http://schemas.microsoft.com/office/drawing/2014/main" val="2382277607"/>
                  </a:ext>
                </a:extLst>
              </a:tr>
              <a:tr h="30798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2-1</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Review the Current Situation, Analysis Results</a:t>
                      </a:r>
                      <a:endParaRPr lang="en-PH" sz="1800" b="0" kern="100" dirty="0">
                        <a:solidFill>
                          <a:schemeClr val="bg1"/>
                        </a:solidFill>
                        <a:effectLst/>
                        <a:latin typeface="+mn-lt"/>
                      </a:endParaRPr>
                    </a:p>
                  </a:txBody>
                  <a:tcPr marL="64306" marR="64306" marT="0" marB="0">
                    <a:solidFill>
                      <a:srgbClr val="002060"/>
                    </a:solidFill>
                  </a:tcPr>
                </a:tc>
                <a:tc rowSpan="4">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solidFill>
                          <a:effectLst/>
                          <a:latin typeface="+mn-lt"/>
                        </a:rPr>
                        <a:t>DRRM </a:t>
                      </a:r>
                      <a:r>
                        <a:rPr lang="en-US" sz="1800" b="0" kern="100" dirty="0">
                          <a:solidFill>
                            <a:srgbClr val="FFFF00"/>
                          </a:solidFill>
                          <a:effectLst/>
                          <a:latin typeface="+mn-lt"/>
                        </a:rPr>
                        <a:t>vision</a:t>
                      </a:r>
                      <a:r>
                        <a:rPr lang="en-US" sz="1800" b="0" kern="100" dirty="0">
                          <a:solidFill>
                            <a:schemeClr val="bg1"/>
                          </a:solidFill>
                          <a:effectLst/>
                          <a:latin typeface="+mn-lt"/>
                        </a:rPr>
                        <a:t> for the LGU (Free Format)</a:t>
                      </a: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rgbClr val="FFFF00"/>
                          </a:solidFill>
                          <a:effectLst/>
                          <a:latin typeface="+mn-lt"/>
                        </a:rPr>
                        <a:t>LDRRMP Toolkit</a:t>
                      </a:r>
                    </a:p>
                  </a:txBody>
                  <a:tcPr marL="64306" marR="64306" marT="0" marB="0">
                    <a:solidFill>
                      <a:srgbClr val="002060"/>
                    </a:solidFill>
                  </a:tcPr>
                </a:tc>
                <a:extLst>
                  <a:ext uri="{0D108BD9-81ED-4DB2-BD59-A6C34878D82A}">
                    <a16:rowId xmlns:a16="http://schemas.microsoft.com/office/drawing/2014/main" val="247652350"/>
                  </a:ext>
                </a:extLst>
              </a:tr>
              <a:tr h="32003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2-2</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PH" sz="1800" b="0" kern="100" dirty="0">
                          <a:solidFill>
                            <a:schemeClr val="bg1"/>
                          </a:solidFill>
                          <a:effectLst/>
                          <a:latin typeface="+mn-lt"/>
                          <a:ea typeface="Yu Mincho" panose="02020400000000000000" pitchFamily="18" charset="-128"/>
                          <a:cs typeface="Times New Roman" panose="02020603050405020304" pitchFamily="18" charset="0"/>
                        </a:rPr>
                        <a:t>Formulate the Vision Statement</a:t>
                      </a: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232219266"/>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2-3</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PH" sz="1800" b="0" kern="100" dirty="0">
                          <a:solidFill>
                            <a:schemeClr val="bg1"/>
                          </a:solidFill>
                          <a:effectLst/>
                          <a:latin typeface="+mn-lt"/>
                          <a:ea typeface="Yu Mincho" panose="02020400000000000000" pitchFamily="18" charset="-128"/>
                          <a:cs typeface="Times New Roman" panose="02020603050405020304" pitchFamily="18" charset="0"/>
                        </a:rPr>
                        <a:t>Setting LDRRMP Goals</a:t>
                      </a: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615057609"/>
                  </a:ext>
                </a:extLst>
              </a:tr>
              <a:tr h="333507">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2-4</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Set the DRRM Targets in Relation to Elements at Risk (short, medium, long-term targets)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85420359"/>
                  </a:ext>
                </a:extLst>
              </a:tr>
            </a:tbl>
          </a:graphicData>
        </a:graphic>
      </p:graphicFrame>
    </p:spTree>
    <p:extLst>
      <p:ext uri="{BB962C8B-B14F-4D97-AF65-F5344CB8AC3E}">
        <p14:creationId xmlns:p14="http://schemas.microsoft.com/office/powerpoint/2010/main" val="220798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DA71C-4E35-C43A-BF50-FFF3459A1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AD212-7214-2B1E-355B-303493D80CE7}"/>
              </a:ext>
            </a:extLst>
          </p:cNvPr>
          <p:cNvSpPr>
            <a:spLocks noGrp="1"/>
          </p:cNvSpPr>
          <p:nvPr>
            <p:ph type="ctrTitle"/>
          </p:nvPr>
        </p:nvSpPr>
        <p:spPr/>
        <p:txBody>
          <a:bodyPr/>
          <a:lstStyle/>
          <a:p>
            <a:r>
              <a:rPr lang="en-US" dirty="0"/>
              <a:t>Local DRRM Planning</a:t>
            </a:r>
            <a:endParaRPr lang="en-PH" dirty="0"/>
          </a:p>
        </p:txBody>
      </p:sp>
      <p:sp>
        <p:nvSpPr>
          <p:cNvPr id="3" name="Google Shape;76;p16">
            <a:extLst>
              <a:ext uri="{FF2B5EF4-FFF2-40B4-BE49-F238E27FC236}">
                <a16:creationId xmlns:a16="http://schemas.microsoft.com/office/drawing/2014/main" id="{0377523B-BF1B-EC03-69E3-C03C078B7B09}"/>
              </a:ext>
            </a:extLst>
          </p:cNvPr>
          <p:cNvSpPr txBox="1">
            <a:spLocks/>
          </p:cNvSpPr>
          <p:nvPr/>
        </p:nvSpPr>
        <p:spPr>
          <a:xfrm>
            <a:off x="311149" y="378964"/>
            <a:ext cx="8520600" cy="510538"/>
          </a:xfrm>
          <a:prstGeom prst="rect">
            <a:avLst/>
          </a:prstGeom>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400" b="0" i="0" u="none" strike="noStrike" cap="none">
                <a:solidFill>
                  <a:schemeClr val="accent6"/>
                </a:solidFill>
                <a:latin typeface="+mj-lt"/>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sz="2000" b="1" i="0" u="none" strike="noStrike" kern="0" cap="none" spc="0" normalizeH="0" baseline="0" noProof="0" dirty="0">
                <a:ln>
                  <a:noFill/>
                </a:ln>
                <a:solidFill>
                  <a:srgbClr val="000000"/>
                </a:solidFill>
                <a:effectLst/>
                <a:uLnTx/>
                <a:uFillTx/>
                <a:latin typeface="Roboto"/>
                <a:ea typeface="Roboto"/>
                <a:cs typeface="Roboto"/>
                <a:sym typeface="Roboto"/>
              </a:rPr>
              <a:t>Stage 3: </a:t>
            </a:r>
            <a:r>
              <a:rPr kumimoji="0" lang="en-US" sz="2000" b="1" i="0" u="none" strike="noStrike" kern="0" cap="none" spc="0" normalizeH="0" baseline="0" noProof="0" dirty="0">
                <a:ln>
                  <a:noFill/>
                </a:ln>
                <a:solidFill>
                  <a:srgbClr val="083C92"/>
                </a:solidFill>
                <a:effectLst/>
                <a:uLnTx/>
                <a:uFillTx/>
                <a:latin typeface="Roboto"/>
                <a:ea typeface="Roboto"/>
                <a:cs typeface="Roboto"/>
                <a:sym typeface="Roboto"/>
              </a:rPr>
              <a:t>DRRM Measures Planning </a:t>
            </a:r>
            <a:r>
              <a:rPr kumimoji="0" lang="en-US" sz="2000" b="1" i="0" u="none" strike="noStrike" kern="0" cap="none" spc="0" normalizeH="0" baseline="0" noProof="0" dirty="0">
                <a:ln>
                  <a:noFill/>
                </a:ln>
                <a:solidFill>
                  <a:srgbClr val="000000"/>
                </a:solidFill>
                <a:effectLst/>
                <a:uLnTx/>
                <a:uFillTx/>
                <a:latin typeface="Roboto"/>
                <a:ea typeface="Roboto"/>
                <a:cs typeface="Roboto"/>
                <a:sym typeface="Roboto"/>
              </a:rPr>
              <a:t>(PPAs Identification)</a:t>
            </a:r>
          </a:p>
        </p:txBody>
      </p:sp>
      <p:graphicFrame>
        <p:nvGraphicFramePr>
          <p:cNvPr id="6" name="Table 5">
            <a:extLst>
              <a:ext uri="{FF2B5EF4-FFF2-40B4-BE49-F238E27FC236}">
                <a16:creationId xmlns:a16="http://schemas.microsoft.com/office/drawing/2014/main" id="{F3902806-A9AD-4051-AC09-2AAB7049BA22}"/>
              </a:ext>
            </a:extLst>
          </p:cNvPr>
          <p:cNvGraphicFramePr>
            <a:graphicFrameLocks noGrp="1"/>
          </p:cNvGraphicFramePr>
          <p:nvPr/>
        </p:nvGraphicFramePr>
        <p:xfrm>
          <a:off x="311149" y="1112521"/>
          <a:ext cx="8520600" cy="3396746"/>
        </p:xfrm>
        <a:graphic>
          <a:graphicData uri="http://schemas.openxmlformats.org/drawingml/2006/table">
            <a:tbl>
              <a:tblPr firstRow="1" firstCol="1" bandRow="1">
                <a:tableStyleId>{5C22544A-7EE6-4342-B048-85BDC9FD1C3A}</a:tableStyleId>
              </a:tblPr>
              <a:tblGrid>
                <a:gridCol w="603251">
                  <a:extLst>
                    <a:ext uri="{9D8B030D-6E8A-4147-A177-3AD203B41FA5}">
                      <a16:colId xmlns:a16="http://schemas.microsoft.com/office/drawing/2014/main" val="3057837761"/>
                    </a:ext>
                  </a:extLst>
                </a:gridCol>
                <a:gridCol w="6343650">
                  <a:extLst>
                    <a:ext uri="{9D8B030D-6E8A-4147-A177-3AD203B41FA5}">
                      <a16:colId xmlns:a16="http://schemas.microsoft.com/office/drawing/2014/main" val="428363973"/>
                    </a:ext>
                  </a:extLst>
                </a:gridCol>
                <a:gridCol w="1573699">
                  <a:extLst>
                    <a:ext uri="{9D8B030D-6E8A-4147-A177-3AD203B41FA5}">
                      <a16:colId xmlns:a16="http://schemas.microsoft.com/office/drawing/2014/main" val="3018096179"/>
                    </a:ext>
                  </a:extLst>
                </a:gridCol>
              </a:tblGrid>
              <a:tr h="22789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Steps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Outputs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extLst>
                  <a:ext uri="{0D108BD9-81ED-4DB2-BD59-A6C34878D82A}">
                    <a16:rowId xmlns:a16="http://schemas.microsoft.com/office/drawing/2014/main" val="2382277607"/>
                  </a:ext>
                </a:extLst>
              </a:tr>
              <a:tr h="30798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3-1</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Understand the importance of Comprehensive DRRM Measures Planning</a:t>
                      </a:r>
                      <a:endParaRPr lang="en-PH" sz="1800" b="0" kern="100" dirty="0">
                        <a:solidFill>
                          <a:schemeClr val="bg1"/>
                        </a:solidFill>
                        <a:effectLst/>
                        <a:latin typeface="+mn-lt"/>
                      </a:endParaRPr>
                    </a:p>
                  </a:txBody>
                  <a:tcPr marL="64306" marR="64306" marT="0" marB="0">
                    <a:solidFill>
                      <a:srgbClr val="002060"/>
                    </a:solidFill>
                  </a:tcPr>
                </a:tc>
                <a:tc rowSpan="7">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rgbClr val="FFFF00"/>
                          </a:solidFill>
                          <a:effectLst/>
                          <a:latin typeface="+mn-lt"/>
                        </a:rPr>
                        <a:t>LDRRMP Toolkit </a:t>
                      </a: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US" sz="1800" b="0" kern="100" dirty="0">
                        <a:solidFill>
                          <a:schemeClr val="bg1"/>
                        </a:solidFill>
                        <a:effectLst/>
                        <a:latin typeface="+mn-lt"/>
                      </a:endParaRP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solidFill>
                          <a:effectLst/>
                          <a:latin typeface="+mn-lt"/>
                        </a:rPr>
                        <a:t>PPA Alignment with Outcomes </a:t>
                      </a:r>
                      <a:r>
                        <a:rPr lang="en-US" sz="1800" b="0" kern="100" dirty="0">
                          <a:solidFill>
                            <a:srgbClr val="FFFF00"/>
                          </a:solidFill>
                          <a:effectLst/>
                          <a:latin typeface="+mn-lt"/>
                        </a:rPr>
                        <a:t>(Form 3-A)</a:t>
                      </a:r>
                    </a:p>
                  </a:txBody>
                  <a:tcPr marL="64306" marR="64306" marT="0" marB="0">
                    <a:solidFill>
                      <a:srgbClr val="002060"/>
                    </a:solidFill>
                  </a:tcPr>
                </a:tc>
                <a:extLst>
                  <a:ext uri="{0D108BD9-81ED-4DB2-BD59-A6C34878D82A}">
                    <a16:rowId xmlns:a16="http://schemas.microsoft.com/office/drawing/2014/main" val="247652350"/>
                  </a:ext>
                </a:extLst>
              </a:tr>
              <a:tr h="32003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3-2</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Identify areas where DRRM measures should be applied to</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232219266"/>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3-3</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Consider the DRRM measures needed to achieve DRRM targets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615057609"/>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3-4</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Evaluate the effects of DRRM measures / How residual risk will change</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1483540945"/>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3-5</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Select priority DRRM measures to be included in the LDRRMP period</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1027074831"/>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3-6</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Classify the DRRM measures per thematic area</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endParaRPr lang="en-PH"/>
                    </a:p>
                  </a:txBody>
                  <a:tcPr/>
                </a:tc>
                <a:extLst>
                  <a:ext uri="{0D108BD9-81ED-4DB2-BD59-A6C34878D82A}">
                    <a16:rowId xmlns:a16="http://schemas.microsoft.com/office/drawing/2014/main" val="1880006375"/>
                  </a:ext>
                </a:extLst>
              </a:tr>
              <a:tr h="333507">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3-7</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Check Alignment of PPAs with Target Outcomes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85420359"/>
                  </a:ext>
                </a:extLst>
              </a:tr>
            </a:tbl>
          </a:graphicData>
        </a:graphic>
      </p:graphicFrame>
    </p:spTree>
    <p:extLst>
      <p:ext uri="{BB962C8B-B14F-4D97-AF65-F5344CB8AC3E}">
        <p14:creationId xmlns:p14="http://schemas.microsoft.com/office/powerpoint/2010/main" val="53364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0A4A6-8D33-51C1-BDED-1EA4D6A62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1A55E-A3A7-A105-94C3-07668A036CE7}"/>
              </a:ext>
            </a:extLst>
          </p:cNvPr>
          <p:cNvSpPr>
            <a:spLocks noGrp="1"/>
          </p:cNvSpPr>
          <p:nvPr>
            <p:ph type="ctrTitle"/>
          </p:nvPr>
        </p:nvSpPr>
        <p:spPr/>
        <p:txBody>
          <a:bodyPr/>
          <a:lstStyle/>
          <a:p>
            <a:r>
              <a:rPr lang="en-US" dirty="0"/>
              <a:t>Local DRRM Planning</a:t>
            </a:r>
            <a:endParaRPr lang="en-PH" dirty="0"/>
          </a:p>
        </p:txBody>
      </p:sp>
      <p:sp>
        <p:nvSpPr>
          <p:cNvPr id="4" name="Google Shape;76;p16">
            <a:extLst>
              <a:ext uri="{FF2B5EF4-FFF2-40B4-BE49-F238E27FC236}">
                <a16:creationId xmlns:a16="http://schemas.microsoft.com/office/drawing/2014/main" id="{545795B3-FA83-46C8-3351-8153D1F0DAAD}"/>
              </a:ext>
            </a:extLst>
          </p:cNvPr>
          <p:cNvSpPr txBox="1">
            <a:spLocks/>
          </p:cNvSpPr>
          <p:nvPr/>
        </p:nvSpPr>
        <p:spPr>
          <a:xfrm>
            <a:off x="311149" y="478854"/>
            <a:ext cx="8520600" cy="510538"/>
          </a:xfrm>
          <a:prstGeom prst="rect">
            <a:avLst/>
          </a:prstGeom>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400" b="0" i="0" u="none" strike="noStrike" cap="none">
                <a:solidFill>
                  <a:schemeClr val="accent6"/>
                </a:solidFill>
                <a:latin typeface="+mj-lt"/>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sz="2000" b="1" i="0" u="none" strike="noStrike" kern="0" cap="none" spc="0" normalizeH="0" baseline="0" noProof="0" dirty="0">
                <a:ln>
                  <a:noFill/>
                </a:ln>
                <a:solidFill>
                  <a:srgbClr val="000000"/>
                </a:solidFill>
                <a:effectLst/>
                <a:uLnTx/>
                <a:uFillTx/>
                <a:latin typeface="Roboto"/>
                <a:ea typeface="Roboto"/>
                <a:cs typeface="Roboto"/>
                <a:sym typeface="Roboto"/>
              </a:rPr>
              <a:t>Stage 4A: Prepare Local DRRM Investment Program</a:t>
            </a:r>
          </a:p>
        </p:txBody>
      </p:sp>
      <p:graphicFrame>
        <p:nvGraphicFramePr>
          <p:cNvPr id="5" name="Table 4">
            <a:extLst>
              <a:ext uri="{FF2B5EF4-FFF2-40B4-BE49-F238E27FC236}">
                <a16:creationId xmlns:a16="http://schemas.microsoft.com/office/drawing/2014/main" id="{3778C931-74FF-1E2C-858E-D5925E255BA2}"/>
              </a:ext>
            </a:extLst>
          </p:cNvPr>
          <p:cNvGraphicFramePr>
            <a:graphicFrameLocks noGrp="1"/>
          </p:cNvGraphicFramePr>
          <p:nvPr/>
        </p:nvGraphicFramePr>
        <p:xfrm>
          <a:off x="311149" y="1203961"/>
          <a:ext cx="8520600" cy="1176668"/>
        </p:xfrm>
        <a:graphic>
          <a:graphicData uri="http://schemas.openxmlformats.org/drawingml/2006/table">
            <a:tbl>
              <a:tblPr firstRow="1" firstCol="1" bandRow="1">
                <a:tableStyleId>{5C22544A-7EE6-4342-B048-85BDC9FD1C3A}</a:tableStyleId>
              </a:tblPr>
              <a:tblGrid>
                <a:gridCol w="603251">
                  <a:extLst>
                    <a:ext uri="{9D8B030D-6E8A-4147-A177-3AD203B41FA5}">
                      <a16:colId xmlns:a16="http://schemas.microsoft.com/office/drawing/2014/main" val="3057837761"/>
                    </a:ext>
                  </a:extLst>
                </a:gridCol>
                <a:gridCol w="5039833">
                  <a:extLst>
                    <a:ext uri="{9D8B030D-6E8A-4147-A177-3AD203B41FA5}">
                      <a16:colId xmlns:a16="http://schemas.microsoft.com/office/drawing/2014/main" val="428363973"/>
                    </a:ext>
                  </a:extLst>
                </a:gridCol>
                <a:gridCol w="2877516">
                  <a:extLst>
                    <a:ext uri="{9D8B030D-6E8A-4147-A177-3AD203B41FA5}">
                      <a16:colId xmlns:a16="http://schemas.microsoft.com/office/drawing/2014/main" val="3018096179"/>
                    </a:ext>
                  </a:extLst>
                </a:gridCol>
              </a:tblGrid>
              <a:tr h="22789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Steps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Outputs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extLst>
                  <a:ext uri="{0D108BD9-81ED-4DB2-BD59-A6C34878D82A}">
                    <a16:rowId xmlns:a16="http://schemas.microsoft.com/office/drawing/2014/main" val="2382277607"/>
                  </a:ext>
                </a:extLst>
              </a:tr>
              <a:tr h="30798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4A-1</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Revisit the list of PPAs</a:t>
                      </a:r>
                      <a:endParaRPr lang="en-PH" sz="1800" b="0" kern="100" dirty="0">
                        <a:solidFill>
                          <a:schemeClr val="bg1"/>
                        </a:solidFill>
                        <a:effectLst/>
                        <a:latin typeface="+mn-lt"/>
                      </a:endParaRPr>
                    </a:p>
                  </a:txBody>
                  <a:tcPr marL="64306" marR="64306" marT="0" marB="0">
                    <a:solidFill>
                      <a:srgbClr val="002060"/>
                    </a:solidFill>
                  </a:tcPr>
                </a:tc>
                <a:tc rowSpan="3">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rgbClr val="FFFF00"/>
                          </a:solidFill>
                          <a:effectLst/>
                          <a:latin typeface="+mn-lt"/>
                        </a:rPr>
                        <a:t>LDRRMP Toolkit</a:t>
                      </a:r>
                    </a:p>
                  </a:txBody>
                  <a:tcPr marL="64306" marR="64306" marT="0" marB="0">
                    <a:solidFill>
                      <a:srgbClr val="002060"/>
                    </a:solidFill>
                  </a:tcPr>
                </a:tc>
                <a:extLst>
                  <a:ext uri="{0D108BD9-81ED-4DB2-BD59-A6C34878D82A}">
                    <a16:rowId xmlns:a16="http://schemas.microsoft.com/office/drawing/2014/main" val="247652350"/>
                  </a:ext>
                </a:extLst>
              </a:tr>
              <a:tr h="32003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4A-2</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PH" sz="1800" b="0" kern="100" dirty="0">
                          <a:solidFill>
                            <a:schemeClr val="bg1"/>
                          </a:solidFill>
                          <a:effectLst/>
                          <a:latin typeface="+mn-lt"/>
                          <a:ea typeface="Yu Mincho" panose="02020400000000000000" pitchFamily="18" charset="-128"/>
                          <a:cs typeface="Times New Roman" panose="02020603050405020304" pitchFamily="18" charset="0"/>
                        </a:rPr>
                        <a:t>Budgeting of PPAs</a:t>
                      </a: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232219266"/>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4A-3</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Prepare the LDRRM Investment Program</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615057609"/>
                  </a:ext>
                </a:extLst>
              </a:tr>
            </a:tbl>
          </a:graphicData>
        </a:graphic>
      </p:graphicFrame>
      <p:sp>
        <p:nvSpPr>
          <p:cNvPr id="7" name="Google Shape;76;p16">
            <a:extLst>
              <a:ext uri="{FF2B5EF4-FFF2-40B4-BE49-F238E27FC236}">
                <a16:creationId xmlns:a16="http://schemas.microsoft.com/office/drawing/2014/main" id="{80C0E7E6-3DB1-7108-36FD-F163B9009CB2}"/>
              </a:ext>
            </a:extLst>
          </p:cNvPr>
          <p:cNvSpPr txBox="1">
            <a:spLocks/>
          </p:cNvSpPr>
          <p:nvPr/>
        </p:nvSpPr>
        <p:spPr>
          <a:xfrm>
            <a:off x="312251" y="2502449"/>
            <a:ext cx="8520600" cy="510538"/>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Roboto" panose="02000000000000000000" pitchFamily="2" charset="0"/>
                <a:ea typeface="Roboto" panose="02000000000000000000" pitchFamily="2" charset="0"/>
                <a:cs typeface="Roboto" panose="02000000000000000000" pitchFamily="2" charset="0"/>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83C92"/>
              </a:buClr>
              <a:buSzPts val="1800"/>
              <a:buFont typeface="Arial"/>
              <a:buNone/>
              <a:tabLst/>
              <a:defRPr/>
            </a:pPr>
            <a:r>
              <a:rPr kumimoji="0" lang="en-US" sz="2000" b="1" i="0" u="none" strike="noStrike" kern="0" cap="none" spc="0" normalizeH="0" baseline="0" noProof="0" dirty="0">
                <a:ln>
                  <a:noFill/>
                </a:ln>
                <a:solidFill>
                  <a:srgbClr val="083C92"/>
                </a:solidFill>
                <a:effectLst/>
                <a:uLnTx/>
                <a:uFillTx/>
                <a:latin typeface="Roboto"/>
                <a:ea typeface="Roboto"/>
                <a:cs typeface="Roboto"/>
                <a:sym typeface="Roboto"/>
              </a:rPr>
              <a:t>Stage 4B: Supplemental Investment Program for the Special Trust Fund</a:t>
            </a:r>
          </a:p>
        </p:txBody>
      </p:sp>
      <p:graphicFrame>
        <p:nvGraphicFramePr>
          <p:cNvPr id="8" name="Table 7">
            <a:extLst>
              <a:ext uri="{FF2B5EF4-FFF2-40B4-BE49-F238E27FC236}">
                <a16:creationId xmlns:a16="http://schemas.microsoft.com/office/drawing/2014/main" id="{4B0D815E-5674-BA7C-5D3A-D15B1BB35F61}"/>
              </a:ext>
            </a:extLst>
          </p:cNvPr>
          <p:cNvGraphicFramePr>
            <a:graphicFrameLocks noGrp="1"/>
          </p:cNvGraphicFramePr>
          <p:nvPr/>
        </p:nvGraphicFramePr>
        <p:xfrm>
          <a:off x="311700" y="2921548"/>
          <a:ext cx="8520600" cy="1371600"/>
        </p:xfrm>
        <a:graphic>
          <a:graphicData uri="http://schemas.openxmlformats.org/drawingml/2006/table">
            <a:tbl>
              <a:tblPr firstRow="1" firstCol="1" bandRow="1">
                <a:tableStyleId>{5C22544A-7EE6-4342-B048-85BDC9FD1C3A}</a:tableStyleId>
              </a:tblPr>
              <a:tblGrid>
                <a:gridCol w="603251">
                  <a:extLst>
                    <a:ext uri="{9D8B030D-6E8A-4147-A177-3AD203B41FA5}">
                      <a16:colId xmlns:a16="http://schemas.microsoft.com/office/drawing/2014/main" val="3057837761"/>
                    </a:ext>
                  </a:extLst>
                </a:gridCol>
                <a:gridCol w="5039833">
                  <a:extLst>
                    <a:ext uri="{9D8B030D-6E8A-4147-A177-3AD203B41FA5}">
                      <a16:colId xmlns:a16="http://schemas.microsoft.com/office/drawing/2014/main" val="428363973"/>
                    </a:ext>
                  </a:extLst>
                </a:gridCol>
                <a:gridCol w="2877516">
                  <a:extLst>
                    <a:ext uri="{9D8B030D-6E8A-4147-A177-3AD203B41FA5}">
                      <a16:colId xmlns:a16="http://schemas.microsoft.com/office/drawing/2014/main" val="3018096179"/>
                    </a:ext>
                  </a:extLst>
                </a:gridCol>
              </a:tblGrid>
              <a:tr h="22789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Steps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Outputs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extLst>
                  <a:ext uri="{0D108BD9-81ED-4DB2-BD59-A6C34878D82A}">
                    <a16:rowId xmlns:a16="http://schemas.microsoft.com/office/drawing/2014/main" val="2382277607"/>
                  </a:ext>
                </a:extLst>
              </a:tr>
              <a:tr h="30798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4B-1</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Review availability of Special Trust Fund (Unexpended LDRRMF)</a:t>
                      </a:r>
                      <a:endParaRPr lang="en-PH" sz="1800" b="0" kern="100" dirty="0">
                        <a:solidFill>
                          <a:schemeClr val="bg1"/>
                        </a:solidFill>
                        <a:effectLst/>
                        <a:latin typeface="+mn-lt"/>
                      </a:endParaRPr>
                    </a:p>
                  </a:txBody>
                  <a:tcPr marL="64306" marR="64306" marT="0" marB="0">
                    <a:solidFill>
                      <a:srgbClr val="002060"/>
                    </a:solidFill>
                  </a:tcPr>
                </a:tc>
                <a:tc rowSpan="2">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US" sz="1800" b="0" kern="100" dirty="0">
                        <a:solidFill>
                          <a:schemeClr val="bg1"/>
                        </a:solidFill>
                        <a:effectLst/>
                        <a:latin typeface="+mn-lt"/>
                      </a:endParaRPr>
                    </a:p>
                  </a:txBody>
                  <a:tcPr marL="64306" marR="64306" marT="0" marB="0">
                    <a:solidFill>
                      <a:srgbClr val="002060"/>
                    </a:solidFill>
                  </a:tcPr>
                </a:tc>
                <a:extLst>
                  <a:ext uri="{0D108BD9-81ED-4DB2-BD59-A6C34878D82A}">
                    <a16:rowId xmlns:a16="http://schemas.microsoft.com/office/drawing/2014/main" val="247652350"/>
                  </a:ext>
                </a:extLst>
              </a:tr>
              <a:tr h="32003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4B-2</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Prepare LDRRMFIP for the Special Trust Fund (Unexpended LDRRMF)</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232219266"/>
                  </a:ext>
                </a:extLst>
              </a:tr>
            </a:tbl>
          </a:graphicData>
        </a:graphic>
      </p:graphicFrame>
    </p:spTree>
    <p:extLst>
      <p:ext uri="{BB962C8B-B14F-4D97-AF65-F5344CB8AC3E}">
        <p14:creationId xmlns:p14="http://schemas.microsoft.com/office/powerpoint/2010/main" val="265833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473E8-1329-A8AE-1DFC-986C57C6D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15337-079D-937B-2E89-53378F862B7F}"/>
              </a:ext>
            </a:extLst>
          </p:cNvPr>
          <p:cNvSpPr>
            <a:spLocks noGrp="1"/>
          </p:cNvSpPr>
          <p:nvPr>
            <p:ph type="ctrTitle"/>
          </p:nvPr>
        </p:nvSpPr>
        <p:spPr/>
        <p:txBody>
          <a:bodyPr/>
          <a:lstStyle/>
          <a:p>
            <a:r>
              <a:rPr lang="en-US" dirty="0"/>
              <a:t>Local DRRM Planning</a:t>
            </a:r>
            <a:endParaRPr lang="en-PH" dirty="0"/>
          </a:p>
        </p:txBody>
      </p:sp>
      <p:sp>
        <p:nvSpPr>
          <p:cNvPr id="3" name="Google Shape;76;p16">
            <a:extLst>
              <a:ext uri="{FF2B5EF4-FFF2-40B4-BE49-F238E27FC236}">
                <a16:creationId xmlns:a16="http://schemas.microsoft.com/office/drawing/2014/main" id="{68A182EB-D592-672C-E904-9C9D046CC8B2}"/>
              </a:ext>
            </a:extLst>
          </p:cNvPr>
          <p:cNvSpPr txBox="1">
            <a:spLocks/>
          </p:cNvSpPr>
          <p:nvPr/>
        </p:nvSpPr>
        <p:spPr>
          <a:xfrm>
            <a:off x="311149" y="392430"/>
            <a:ext cx="8520600" cy="510538"/>
          </a:xfrm>
          <a:prstGeom prst="rect">
            <a:avLst/>
          </a:prstGeom>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400" b="0" i="0" u="none" strike="noStrike" cap="none">
                <a:solidFill>
                  <a:schemeClr val="accent6"/>
                </a:solidFill>
                <a:latin typeface="+mj-lt"/>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sz="2000" b="1" i="0" u="none" strike="noStrike" kern="0" cap="none" spc="0" normalizeH="0" baseline="0" noProof="0" dirty="0">
                <a:ln>
                  <a:noFill/>
                </a:ln>
                <a:solidFill>
                  <a:srgbClr val="000000"/>
                </a:solidFill>
                <a:effectLst/>
                <a:uLnTx/>
                <a:uFillTx/>
                <a:latin typeface="Roboto"/>
                <a:ea typeface="Roboto"/>
                <a:cs typeface="Roboto"/>
                <a:sym typeface="Roboto"/>
              </a:rPr>
              <a:t>Stage 5: Develop a Results-Based Monitoring &amp; Evaluation Plan</a:t>
            </a:r>
          </a:p>
        </p:txBody>
      </p:sp>
      <p:graphicFrame>
        <p:nvGraphicFramePr>
          <p:cNvPr id="6" name="Table 5">
            <a:extLst>
              <a:ext uri="{FF2B5EF4-FFF2-40B4-BE49-F238E27FC236}">
                <a16:creationId xmlns:a16="http://schemas.microsoft.com/office/drawing/2014/main" id="{F30F85B3-5BCD-68C3-898C-2EC07E35D76F}"/>
              </a:ext>
            </a:extLst>
          </p:cNvPr>
          <p:cNvGraphicFramePr>
            <a:graphicFrameLocks noGrp="1"/>
          </p:cNvGraphicFramePr>
          <p:nvPr/>
        </p:nvGraphicFramePr>
        <p:xfrm>
          <a:off x="311149" y="1203961"/>
          <a:ext cx="8520600" cy="3291840"/>
        </p:xfrm>
        <a:graphic>
          <a:graphicData uri="http://schemas.openxmlformats.org/drawingml/2006/table">
            <a:tbl>
              <a:tblPr firstRow="1" firstCol="1" bandRow="1">
                <a:tableStyleId>{5C22544A-7EE6-4342-B048-85BDC9FD1C3A}</a:tableStyleId>
              </a:tblPr>
              <a:tblGrid>
                <a:gridCol w="603251">
                  <a:extLst>
                    <a:ext uri="{9D8B030D-6E8A-4147-A177-3AD203B41FA5}">
                      <a16:colId xmlns:a16="http://schemas.microsoft.com/office/drawing/2014/main" val="3057837761"/>
                    </a:ext>
                  </a:extLst>
                </a:gridCol>
                <a:gridCol w="5039833">
                  <a:extLst>
                    <a:ext uri="{9D8B030D-6E8A-4147-A177-3AD203B41FA5}">
                      <a16:colId xmlns:a16="http://schemas.microsoft.com/office/drawing/2014/main" val="428363973"/>
                    </a:ext>
                  </a:extLst>
                </a:gridCol>
                <a:gridCol w="2877516">
                  <a:extLst>
                    <a:ext uri="{9D8B030D-6E8A-4147-A177-3AD203B41FA5}">
                      <a16:colId xmlns:a16="http://schemas.microsoft.com/office/drawing/2014/main" val="3018096179"/>
                    </a:ext>
                  </a:extLst>
                </a:gridCol>
              </a:tblGrid>
              <a:tr h="22789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Steps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kern="100" dirty="0">
                          <a:solidFill>
                            <a:schemeClr val="bg1"/>
                          </a:solidFill>
                          <a:effectLst/>
                          <a:latin typeface="+mn-lt"/>
                          <a:ea typeface="Yu Mincho" panose="02020400000000000000" pitchFamily="18" charset="-128"/>
                          <a:cs typeface="Times New Roman" panose="02020603050405020304" pitchFamily="18" charset="0"/>
                        </a:rPr>
                        <a:t>Outputs</a:t>
                      </a:r>
                      <a:endParaRPr lang="en-PH" sz="180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extLst>
                  <a:ext uri="{0D108BD9-81ED-4DB2-BD59-A6C34878D82A}">
                    <a16:rowId xmlns:a16="http://schemas.microsoft.com/office/drawing/2014/main" val="2382277607"/>
                  </a:ext>
                </a:extLst>
              </a:tr>
              <a:tr h="30798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5-1</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rPr>
                        <a:t>Assess the Current M&amp;E Practices of the LDRRMC</a:t>
                      </a:r>
                      <a:endParaRPr lang="en-PH" sz="1800" b="0" kern="100" dirty="0">
                        <a:solidFill>
                          <a:schemeClr val="bg1"/>
                        </a:solidFill>
                        <a:effectLst/>
                        <a:latin typeface="+mn-lt"/>
                      </a:endParaRPr>
                    </a:p>
                  </a:txBody>
                  <a:tcPr marL="64306" marR="64306" marT="0" marB="0">
                    <a:solidFill>
                      <a:srgbClr val="002060"/>
                    </a:solidFill>
                  </a:tcPr>
                </a:tc>
                <a:tc rowSpan="6">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solidFill>
                          <a:effectLst/>
                          <a:latin typeface="+mn-lt"/>
                        </a:rPr>
                        <a:t>Cumulative Quarterly Monitoring Template </a:t>
                      </a:r>
                      <a:r>
                        <a:rPr lang="en-US" sz="1800" b="0" kern="100" dirty="0">
                          <a:solidFill>
                            <a:srgbClr val="FFFF00"/>
                          </a:solidFill>
                          <a:effectLst/>
                          <a:latin typeface="+mn-lt"/>
                        </a:rPr>
                        <a:t>(</a:t>
                      </a:r>
                      <a:r>
                        <a:rPr lang="nn-NO" sz="1800" b="0" kern="100" dirty="0">
                          <a:solidFill>
                            <a:srgbClr val="FFFF00"/>
                          </a:solidFill>
                          <a:effectLst/>
                          <a:latin typeface="+mn-lt"/>
                        </a:rPr>
                        <a:t>LDRRM M&amp;E Form 2</a:t>
                      </a:r>
                      <a:r>
                        <a:rPr lang="en-US" sz="1800" b="0" kern="100" dirty="0">
                          <a:solidFill>
                            <a:srgbClr val="FFFF00"/>
                          </a:solidFill>
                          <a:effectLst/>
                          <a:latin typeface="+mn-lt"/>
                        </a:rPr>
                        <a:t>)</a:t>
                      </a: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solidFill>
                          <a:effectLst/>
                          <a:latin typeface="+mn-lt"/>
                        </a:rPr>
                        <a:t>(</a:t>
                      </a:r>
                      <a:r>
                        <a:rPr lang="en-US" sz="1800" b="0" i="1" kern="100" dirty="0">
                          <a:solidFill>
                            <a:schemeClr val="bg1"/>
                          </a:solidFill>
                          <a:effectLst/>
                          <a:latin typeface="+mn-lt"/>
                        </a:rPr>
                        <a:t>Optional</a:t>
                      </a:r>
                      <a:r>
                        <a:rPr lang="en-US" sz="1800" b="0" kern="100" dirty="0">
                          <a:solidFill>
                            <a:schemeClr val="bg1"/>
                          </a:solidFill>
                          <a:effectLst/>
                          <a:latin typeface="+mn-lt"/>
                        </a:rPr>
                        <a:t>) Scoping Matrix Practices </a:t>
                      </a:r>
                      <a:r>
                        <a:rPr lang="en-US" sz="1800" b="0" kern="100" dirty="0">
                          <a:solidFill>
                            <a:srgbClr val="FFFF00"/>
                          </a:solidFill>
                          <a:effectLst/>
                          <a:latin typeface="+mn-lt"/>
                        </a:rPr>
                        <a:t>(Form 5-B)</a:t>
                      </a:r>
                    </a:p>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r>
                        <a:rPr lang="en-US" sz="1800" b="0" kern="100" dirty="0">
                          <a:solidFill>
                            <a:schemeClr val="bg1"/>
                          </a:solidFill>
                          <a:effectLst/>
                          <a:latin typeface="+mn-lt"/>
                        </a:rPr>
                        <a:t>(</a:t>
                      </a:r>
                      <a:r>
                        <a:rPr lang="en-US" sz="1800" b="0" i="1" kern="100" dirty="0">
                          <a:solidFill>
                            <a:schemeClr val="bg1"/>
                          </a:solidFill>
                          <a:effectLst/>
                          <a:latin typeface="+mn-lt"/>
                        </a:rPr>
                        <a:t>Optional</a:t>
                      </a:r>
                      <a:r>
                        <a:rPr lang="en-US" sz="1800" b="0" kern="100" dirty="0">
                          <a:solidFill>
                            <a:schemeClr val="bg1"/>
                          </a:solidFill>
                          <a:effectLst/>
                          <a:latin typeface="+mn-lt"/>
                        </a:rPr>
                        <a:t>) Assessment of the Current Monitoring and Evaluation Practices </a:t>
                      </a:r>
                      <a:r>
                        <a:rPr lang="en-US" sz="1800" b="0" kern="100" dirty="0">
                          <a:solidFill>
                            <a:srgbClr val="FFFF00"/>
                          </a:solidFill>
                          <a:effectLst/>
                          <a:latin typeface="+mn-lt"/>
                        </a:rPr>
                        <a:t>(Form 5-C)</a:t>
                      </a:r>
                    </a:p>
                  </a:txBody>
                  <a:tcPr marL="64306" marR="64306" marT="0" marB="0">
                    <a:solidFill>
                      <a:srgbClr val="002060"/>
                    </a:solidFill>
                  </a:tcPr>
                </a:tc>
                <a:extLst>
                  <a:ext uri="{0D108BD9-81ED-4DB2-BD59-A6C34878D82A}">
                    <a16:rowId xmlns:a16="http://schemas.microsoft.com/office/drawing/2014/main" val="247652350"/>
                  </a:ext>
                </a:extLst>
              </a:tr>
              <a:tr h="320039">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5-2</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Build knowledge on Results-based M&amp;E</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232219266"/>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5-3</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PH" sz="1800" b="0" kern="100" dirty="0">
                          <a:solidFill>
                            <a:schemeClr val="bg1"/>
                          </a:solidFill>
                          <a:effectLst/>
                          <a:latin typeface="+mn-lt"/>
                          <a:ea typeface="Yu Mincho" panose="02020400000000000000" pitchFamily="18" charset="-128"/>
                          <a:cs typeface="Times New Roman" panose="02020603050405020304" pitchFamily="18" charset="0"/>
                        </a:rPr>
                        <a:t>Revisit Goals and Outcomes</a:t>
                      </a: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Yu Mincho" panose="02020400000000000000" pitchFamily="18" charset="-128"/>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615057609"/>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5-4</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Prepare the Results-based M&amp;E Plan</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1483540945"/>
                  </a:ext>
                </a:extLst>
              </a:tr>
              <a:tr h="0">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5-5</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Monitor and Report the Results</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1027074831"/>
                  </a:ext>
                </a:extLst>
              </a:tr>
              <a:tr h="333507">
                <a:tc>
                  <a:txBody>
                    <a:bodyPr/>
                    <a:lstStyle/>
                    <a:p>
                      <a:pPr marL="0" marR="0" lvl="0" indent="0" algn="ctr"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5-6</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a:txBody>
                    <a:bodyPr/>
                    <a:lstStyle/>
                    <a:p>
                      <a:pPr marL="0" marR="0" lvl="0" indent="0" algn="just" fontAlgn="base">
                        <a:spcBef>
                          <a:spcPts val="0"/>
                        </a:spcBef>
                        <a:spcAft>
                          <a:spcPts val="0"/>
                        </a:spcAft>
                        <a:buSzPts val="1000"/>
                        <a:buFont typeface="Symbol" panose="05050102010706020507" pitchFamily="18" charset="2"/>
                        <a:buNone/>
                        <a:tabLst>
                          <a:tab pos="457200" algn="l"/>
                        </a:tabLst>
                      </a:pPr>
                      <a:r>
                        <a:rPr lang="en-US" sz="1800" b="0" kern="100" dirty="0">
                          <a:solidFill>
                            <a:schemeClr val="bg1"/>
                          </a:solidFill>
                          <a:effectLst/>
                          <a:latin typeface="+mn-lt"/>
                          <a:ea typeface="Yu Mincho" panose="02020400000000000000" pitchFamily="18" charset="-128"/>
                          <a:cs typeface="Times New Roman" panose="02020603050405020304" pitchFamily="18" charset="0"/>
                        </a:rPr>
                        <a:t>Establish an M&amp;E Team</a:t>
                      </a: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002060"/>
                    </a:solidFill>
                  </a:tcPr>
                </a:tc>
                <a:tc vMerge="1">
                  <a:txBody>
                    <a:bodyPr/>
                    <a:lstStyle/>
                    <a:p>
                      <a:pPr marL="342900" marR="0" lvl="0" indent="-342900" algn="just" fontAlgn="base">
                        <a:spcBef>
                          <a:spcPts val="0"/>
                        </a:spcBef>
                        <a:spcAft>
                          <a:spcPts val="0"/>
                        </a:spcAft>
                        <a:buClr>
                          <a:schemeClr val="bg1"/>
                        </a:buClr>
                        <a:buSzPct val="80000"/>
                        <a:buFont typeface="Wingdings" panose="05000000000000000000" pitchFamily="2" charset="2"/>
                        <a:buChar char="q"/>
                        <a:tabLst>
                          <a:tab pos="457200" algn="l"/>
                        </a:tabLst>
                      </a:pPr>
                      <a:endParaRPr lang="en-PH" sz="1800" b="0" kern="100" dirty="0">
                        <a:solidFill>
                          <a:schemeClr val="bg1"/>
                        </a:solidFill>
                        <a:effectLst/>
                        <a:latin typeface="+mn-lt"/>
                        <a:ea typeface="Yu Mincho" panose="02020400000000000000" pitchFamily="18" charset="-128"/>
                        <a:cs typeface="Times New Roman" panose="02020603050405020304" pitchFamily="18" charset="0"/>
                      </a:endParaRPr>
                    </a:p>
                  </a:txBody>
                  <a:tcPr marL="64306" marR="64306" marT="0" marB="0">
                    <a:solidFill>
                      <a:srgbClr val="233D81"/>
                    </a:solidFill>
                  </a:tcPr>
                </a:tc>
                <a:extLst>
                  <a:ext uri="{0D108BD9-81ED-4DB2-BD59-A6C34878D82A}">
                    <a16:rowId xmlns:a16="http://schemas.microsoft.com/office/drawing/2014/main" val="385420359"/>
                  </a:ext>
                </a:extLst>
              </a:tr>
            </a:tbl>
          </a:graphicData>
        </a:graphic>
      </p:graphicFrame>
    </p:spTree>
    <p:extLst>
      <p:ext uri="{BB962C8B-B14F-4D97-AF65-F5344CB8AC3E}">
        <p14:creationId xmlns:p14="http://schemas.microsoft.com/office/powerpoint/2010/main" val="86967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p16">
            <a:extLst>
              <a:ext uri="{FF2B5EF4-FFF2-40B4-BE49-F238E27FC236}">
                <a16:creationId xmlns:a16="http://schemas.microsoft.com/office/drawing/2014/main" id="{DB2AB4E2-45A2-AE51-D499-9E775655ED0F}"/>
              </a:ext>
            </a:extLst>
          </p:cNvPr>
          <p:cNvSpPr txBox="1">
            <a:spLocks/>
          </p:cNvSpPr>
          <p:nvPr/>
        </p:nvSpPr>
        <p:spPr>
          <a:xfrm>
            <a:off x="144060" y="358353"/>
            <a:ext cx="8520600" cy="746055"/>
          </a:xfrm>
          <a:prstGeom prst="rect">
            <a:avLst/>
          </a:prstGeom>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B5394"/>
                </a:solidFill>
                <a:latin typeface="+mj-lt"/>
                <a:ea typeface="Roboto"/>
                <a:cs typeface="Roboto"/>
                <a:sym typeface="Roboto"/>
              </a:rPr>
              <a:t>Disaster Risk Reduction and Management Councils</a:t>
            </a:r>
            <a:br>
              <a:rPr lang="en-US" b="1" dirty="0">
                <a:solidFill>
                  <a:srgbClr val="0B5394"/>
                </a:solidFill>
                <a:latin typeface="+mj-lt"/>
                <a:ea typeface="Roboto"/>
                <a:cs typeface="Roboto"/>
                <a:sym typeface="Roboto"/>
              </a:rPr>
            </a:br>
            <a:endParaRPr lang="en-US" b="1" dirty="0">
              <a:solidFill>
                <a:srgbClr val="0B5394"/>
              </a:solidFill>
              <a:latin typeface="+mj-lt"/>
              <a:ea typeface="Roboto"/>
              <a:cs typeface="Roboto"/>
              <a:sym typeface="Roboto"/>
            </a:endParaRPr>
          </a:p>
        </p:txBody>
      </p:sp>
      <p:sp>
        <p:nvSpPr>
          <p:cNvPr id="3" name="Slide Number Placeholder 1">
            <a:extLst>
              <a:ext uri="{FF2B5EF4-FFF2-40B4-BE49-F238E27FC236}">
                <a16:creationId xmlns:a16="http://schemas.microsoft.com/office/drawing/2014/main" id="{5707288C-AE5F-4E67-C49B-72DDC45F4339}"/>
              </a:ext>
            </a:extLst>
          </p:cNvPr>
          <p:cNvSpPr txBox="1">
            <a:spLocks/>
          </p:cNvSpPr>
          <p:nvPr/>
        </p:nvSpPr>
        <p:spPr>
          <a:xfrm>
            <a:off x="8304818" y="4749900"/>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 sz="1000" smtClean="0">
                <a:solidFill>
                  <a:srgbClr val="FFFFFF"/>
                </a:solidFill>
                <a:latin typeface="+mj-lt"/>
                <a:ea typeface="Roboto" panose="02000000000000000000" pitchFamily="2" charset="0"/>
                <a:cs typeface="Roboto" panose="02000000000000000000" pitchFamily="2" charset="0"/>
              </a:rPr>
              <a:pPr algn="r">
                <a:defRPr/>
              </a:pPr>
              <a:t>26</a:t>
            </a:fld>
            <a:endParaRPr lang="en" sz="1000">
              <a:solidFill>
                <a:srgbClr val="FFFFFF"/>
              </a:solidFill>
              <a:latin typeface="+mj-lt"/>
              <a:ea typeface="Roboto" panose="02000000000000000000" pitchFamily="2" charset="0"/>
              <a:cs typeface="Roboto" panose="02000000000000000000" pitchFamily="2" charset="0"/>
            </a:endParaRPr>
          </a:p>
        </p:txBody>
      </p:sp>
      <p:sp>
        <p:nvSpPr>
          <p:cNvPr id="4" name="Content Placeholder 1">
            <a:extLst>
              <a:ext uri="{FF2B5EF4-FFF2-40B4-BE49-F238E27FC236}">
                <a16:creationId xmlns:a16="http://schemas.microsoft.com/office/drawing/2014/main" id="{02F00155-90C3-CD8E-38C6-399FD54A4401}"/>
              </a:ext>
            </a:extLst>
          </p:cNvPr>
          <p:cNvSpPr txBox="1">
            <a:spLocks/>
          </p:cNvSpPr>
          <p:nvPr/>
        </p:nvSpPr>
        <p:spPr>
          <a:xfrm>
            <a:off x="4535619" y="934534"/>
            <a:ext cx="4184248" cy="5143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ysClr val="windowText" lastClr="000000"/>
                </a:solidFill>
                <a:effectLst/>
                <a:uLnTx/>
                <a:uFillTx/>
                <a:latin typeface="+mj-lt"/>
                <a:ea typeface="+mn-ea"/>
                <a:cs typeface="+mn-cs"/>
                <a:sym typeface="Arial"/>
              </a:rPr>
              <a:t>Coordination during emergencies</a:t>
            </a:r>
            <a:endParaRPr kumimoji="0" lang="en-PH" sz="1800" b="0" i="0" u="none" strike="noStrike" kern="1200" cap="none" spc="0" normalizeH="0" baseline="0" noProof="0" dirty="0">
              <a:ln>
                <a:noFill/>
              </a:ln>
              <a:solidFill>
                <a:sysClr val="windowText" lastClr="000000"/>
              </a:solidFill>
              <a:effectLst/>
              <a:uLnTx/>
              <a:uFillTx/>
              <a:latin typeface="+mj-lt"/>
              <a:ea typeface="+mn-ea"/>
              <a:cs typeface="+mn-cs"/>
              <a:sym typeface="Arial"/>
            </a:endParaRPr>
          </a:p>
        </p:txBody>
      </p:sp>
      <p:sp>
        <p:nvSpPr>
          <p:cNvPr id="5" name="Rectangle 4">
            <a:extLst>
              <a:ext uri="{FF2B5EF4-FFF2-40B4-BE49-F238E27FC236}">
                <a16:creationId xmlns:a16="http://schemas.microsoft.com/office/drawing/2014/main" id="{5B09AD47-E0B5-B666-5ED9-38D568A676CC}"/>
              </a:ext>
            </a:extLst>
          </p:cNvPr>
          <p:cNvSpPr/>
          <p:nvPr/>
        </p:nvSpPr>
        <p:spPr>
          <a:xfrm>
            <a:off x="268470" y="1180064"/>
            <a:ext cx="880739" cy="40005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1</a:t>
            </a:r>
          </a:p>
        </p:txBody>
      </p:sp>
      <p:sp>
        <p:nvSpPr>
          <p:cNvPr id="6" name="Rectangle 5">
            <a:extLst>
              <a:ext uri="{FF2B5EF4-FFF2-40B4-BE49-F238E27FC236}">
                <a16:creationId xmlns:a16="http://schemas.microsoft.com/office/drawing/2014/main" id="{DF3ACDEC-4B64-2CE5-AF8F-0560826244C5}"/>
              </a:ext>
            </a:extLst>
          </p:cNvPr>
          <p:cNvSpPr/>
          <p:nvPr/>
        </p:nvSpPr>
        <p:spPr>
          <a:xfrm>
            <a:off x="268470" y="1694414"/>
            <a:ext cx="880739" cy="40005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17</a:t>
            </a:r>
          </a:p>
        </p:txBody>
      </p:sp>
      <p:sp>
        <p:nvSpPr>
          <p:cNvPr id="7" name="Rectangle 6">
            <a:extLst>
              <a:ext uri="{FF2B5EF4-FFF2-40B4-BE49-F238E27FC236}">
                <a16:creationId xmlns:a16="http://schemas.microsoft.com/office/drawing/2014/main" id="{34FF578B-52EC-ED25-8AF2-E801D31807FC}"/>
              </a:ext>
            </a:extLst>
          </p:cNvPr>
          <p:cNvSpPr/>
          <p:nvPr/>
        </p:nvSpPr>
        <p:spPr>
          <a:xfrm>
            <a:off x="268470" y="2265914"/>
            <a:ext cx="880739" cy="40005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82</a:t>
            </a:r>
          </a:p>
        </p:txBody>
      </p:sp>
      <p:sp>
        <p:nvSpPr>
          <p:cNvPr id="8" name="Rectangle 7">
            <a:extLst>
              <a:ext uri="{FF2B5EF4-FFF2-40B4-BE49-F238E27FC236}">
                <a16:creationId xmlns:a16="http://schemas.microsoft.com/office/drawing/2014/main" id="{B4517912-A5EA-93AB-DAB7-7CFA40E5058C}"/>
              </a:ext>
            </a:extLst>
          </p:cNvPr>
          <p:cNvSpPr/>
          <p:nvPr/>
        </p:nvSpPr>
        <p:spPr>
          <a:xfrm>
            <a:off x="268470" y="2837414"/>
            <a:ext cx="880739" cy="40005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149</a:t>
            </a:r>
          </a:p>
        </p:txBody>
      </p:sp>
      <p:sp>
        <p:nvSpPr>
          <p:cNvPr id="9" name="Rectangle 8">
            <a:extLst>
              <a:ext uri="{FF2B5EF4-FFF2-40B4-BE49-F238E27FC236}">
                <a16:creationId xmlns:a16="http://schemas.microsoft.com/office/drawing/2014/main" id="{9C9F4AFC-75C5-1C08-226B-4A3AED6A195C}"/>
              </a:ext>
            </a:extLst>
          </p:cNvPr>
          <p:cNvSpPr/>
          <p:nvPr/>
        </p:nvSpPr>
        <p:spPr>
          <a:xfrm>
            <a:off x="268471" y="3351764"/>
            <a:ext cx="879548" cy="40005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1,493</a:t>
            </a:r>
          </a:p>
        </p:txBody>
      </p:sp>
      <p:sp>
        <p:nvSpPr>
          <p:cNvPr id="10" name="Rectangle 9">
            <a:extLst>
              <a:ext uri="{FF2B5EF4-FFF2-40B4-BE49-F238E27FC236}">
                <a16:creationId xmlns:a16="http://schemas.microsoft.com/office/drawing/2014/main" id="{B42ECAE7-7175-8DB2-C7A5-042EBB77CFED}"/>
              </a:ext>
            </a:extLst>
          </p:cNvPr>
          <p:cNvSpPr/>
          <p:nvPr/>
        </p:nvSpPr>
        <p:spPr>
          <a:xfrm>
            <a:off x="268471" y="3900642"/>
            <a:ext cx="885305" cy="40005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mj-lt"/>
                <a:ea typeface="Roboto" panose="02000000000000000000" pitchFamily="2" charset="0"/>
                <a:cs typeface="Roboto" panose="02000000000000000000" pitchFamily="2" charset="0"/>
                <a:sym typeface="Arial"/>
              </a:rPr>
              <a:t>42,011</a:t>
            </a:r>
          </a:p>
        </p:txBody>
      </p:sp>
      <p:sp>
        <p:nvSpPr>
          <p:cNvPr id="11" name="Snip Single Corner Rectangle 3">
            <a:extLst>
              <a:ext uri="{FF2B5EF4-FFF2-40B4-BE49-F238E27FC236}">
                <a16:creationId xmlns:a16="http://schemas.microsoft.com/office/drawing/2014/main" id="{F663F499-BB29-0BFB-5DE3-A33009E49CEE}"/>
              </a:ext>
            </a:extLst>
          </p:cNvPr>
          <p:cNvSpPr/>
          <p:nvPr/>
        </p:nvSpPr>
        <p:spPr>
          <a:xfrm>
            <a:off x="1171355" y="1180064"/>
            <a:ext cx="3233005" cy="400050"/>
          </a:xfrm>
          <a:prstGeom prst="snip1Rect">
            <a:avLst/>
          </a:prstGeom>
          <a:solidFill>
            <a:srgbClr val="002060"/>
          </a:solidFill>
          <a:ln w="12700" cap="flat" cmpd="sng" algn="ctr">
            <a:solidFill>
              <a:sysClr val="window" lastClr="FFFFFF"/>
            </a:solidFill>
            <a:prstDash val="solid"/>
            <a:miter lim="800000"/>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PH"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panose="02000000000000000000" pitchFamily="2" charset="0"/>
                <a:cs typeface="Roboto" panose="02000000000000000000" pitchFamily="2" charset="0"/>
                <a:sym typeface="Arial"/>
              </a:rPr>
              <a:t>NATIONAL</a:t>
            </a:r>
            <a:r>
              <a:rPr kumimoji="0" lang="en-PH"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panose="02000000000000000000" pitchFamily="2" charset="0"/>
                <a:cs typeface="Roboto" panose="02000000000000000000" pitchFamily="2" charset="0"/>
                <a:sym typeface="Arial"/>
              </a:rPr>
              <a:t> </a:t>
            </a:r>
            <a:r>
              <a:rPr kumimoji="0" lang="en-PH" sz="1200" b="0" i="0" u="none" strike="noStrike" kern="1200" cap="none" spc="0" normalizeH="0" baseline="0" noProof="0" dirty="0">
                <a:ln>
                  <a:noFill/>
                </a:ln>
                <a:solidFill>
                  <a:schemeClr val="bg1"/>
                </a:solidFill>
                <a:effectLst/>
                <a:uLnTx/>
                <a:uFillTx/>
                <a:latin typeface="+mj-lt"/>
                <a:ea typeface="Roboto" panose="02000000000000000000" pitchFamily="2" charset="0"/>
                <a:cs typeface="Roboto" panose="02000000000000000000" pitchFamily="2" charset="0"/>
                <a:sym typeface="Arial"/>
              </a:rPr>
              <a:t>DRRM COUNCIL</a:t>
            </a:r>
          </a:p>
        </p:txBody>
      </p:sp>
      <p:sp>
        <p:nvSpPr>
          <p:cNvPr id="12" name="Snip Single Corner Rectangle 11">
            <a:extLst>
              <a:ext uri="{FF2B5EF4-FFF2-40B4-BE49-F238E27FC236}">
                <a16:creationId xmlns:a16="http://schemas.microsoft.com/office/drawing/2014/main" id="{D29585BA-1FD4-A1C4-E577-4696ED096C10}"/>
              </a:ext>
            </a:extLst>
          </p:cNvPr>
          <p:cNvSpPr/>
          <p:nvPr/>
        </p:nvSpPr>
        <p:spPr>
          <a:xfrm>
            <a:off x="1172547" y="1694414"/>
            <a:ext cx="3232070" cy="400050"/>
          </a:xfrm>
          <a:prstGeom prst="snip1Rect">
            <a:avLst/>
          </a:prstGeom>
          <a:solidFill>
            <a:srgbClr val="002060"/>
          </a:solidFill>
          <a:ln w="12700" cap="flat" cmpd="sng" algn="ctr">
            <a:solidFill>
              <a:sysClr val="window" lastClr="FFFFFF"/>
            </a:solidFill>
            <a:prstDash val="solid"/>
            <a:miter lim="800000"/>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PH"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panose="02000000000000000000" pitchFamily="2" charset="0"/>
                <a:cs typeface="Roboto" panose="02000000000000000000" pitchFamily="2" charset="0"/>
                <a:sym typeface="Arial"/>
              </a:rPr>
              <a:t>REGIONAL </a:t>
            </a:r>
            <a:r>
              <a:rPr kumimoji="0" lang="en-PH" sz="1200" b="0" i="0" u="none" strike="noStrike" kern="1200" cap="none" spc="0" normalizeH="0" baseline="0" noProof="0" dirty="0">
                <a:ln>
                  <a:noFill/>
                </a:ln>
                <a:solidFill>
                  <a:schemeClr val="bg1"/>
                </a:solidFill>
                <a:effectLst/>
                <a:uLnTx/>
                <a:uFillTx/>
                <a:latin typeface="+mj-lt"/>
                <a:ea typeface="Roboto" panose="02000000000000000000" pitchFamily="2" charset="0"/>
                <a:cs typeface="Roboto" panose="02000000000000000000" pitchFamily="2" charset="0"/>
                <a:sym typeface="Arial"/>
              </a:rPr>
              <a:t>DRRM COUNCILS</a:t>
            </a:r>
          </a:p>
        </p:txBody>
      </p:sp>
      <p:sp>
        <p:nvSpPr>
          <p:cNvPr id="13" name="Snip Single Corner Rectangle 12">
            <a:extLst>
              <a:ext uri="{FF2B5EF4-FFF2-40B4-BE49-F238E27FC236}">
                <a16:creationId xmlns:a16="http://schemas.microsoft.com/office/drawing/2014/main" id="{A75392DD-761D-F2A1-78C3-88294878F796}"/>
              </a:ext>
            </a:extLst>
          </p:cNvPr>
          <p:cNvSpPr/>
          <p:nvPr/>
        </p:nvSpPr>
        <p:spPr>
          <a:xfrm>
            <a:off x="1182786" y="2262342"/>
            <a:ext cx="3232070" cy="400050"/>
          </a:xfrm>
          <a:prstGeom prst="snip1Rect">
            <a:avLst/>
          </a:prstGeom>
          <a:solidFill>
            <a:srgbClr val="002060"/>
          </a:solidFill>
          <a:ln w="12700" cap="flat" cmpd="sng" algn="ctr">
            <a:solidFill>
              <a:sysClr val="window" lastClr="FFFFFF"/>
            </a:solidFill>
            <a:prstDash val="solid"/>
            <a:miter lim="800000"/>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PH"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panose="02000000000000000000" pitchFamily="2" charset="0"/>
                <a:cs typeface="Roboto" panose="02000000000000000000" pitchFamily="2" charset="0"/>
                <a:sym typeface="Arial"/>
              </a:rPr>
              <a:t>PROVINCIAL </a:t>
            </a:r>
            <a:r>
              <a:rPr kumimoji="0" lang="en-PH" sz="1200" b="0" i="0" u="none" strike="noStrike" kern="1200" cap="none" spc="0" normalizeH="0" baseline="0" noProof="0" dirty="0">
                <a:ln>
                  <a:noFill/>
                </a:ln>
                <a:solidFill>
                  <a:schemeClr val="bg1"/>
                </a:solidFill>
                <a:effectLst/>
                <a:uLnTx/>
                <a:uFillTx/>
                <a:latin typeface="+mj-lt"/>
                <a:ea typeface="Roboto" panose="02000000000000000000" pitchFamily="2" charset="0"/>
                <a:cs typeface="Roboto" panose="02000000000000000000" pitchFamily="2" charset="0"/>
                <a:sym typeface="Arial"/>
              </a:rPr>
              <a:t>DRRM COUNCILS</a:t>
            </a:r>
          </a:p>
        </p:txBody>
      </p:sp>
      <p:sp>
        <p:nvSpPr>
          <p:cNvPr id="14" name="Snip Single Corner Rectangle 13">
            <a:extLst>
              <a:ext uri="{FF2B5EF4-FFF2-40B4-BE49-F238E27FC236}">
                <a16:creationId xmlns:a16="http://schemas.microsoft.com/office/drawing/2014/main" id="{36542F6F-1777-8B4D-7BDE-9673100A6682}"/>
              </a:ext>
            </a:extLst>
          </p:cNvPr>
          <p:cNvSpPr/>
          <p:nvPr/>
        </p:nvSpPr>
        <p:spPr>
          <a:xfrm>
            <a:off x="1182786" y="2837414"/>
            <a:ext cx="3232070" cy="400050"/>
          </a:xfrm>
          <a:prstGeom prst="snip1Rect">
            <a:avLst/>
          </a:prstGeom>
          <a:solidFill>
            <a:srgbClr val="002060"/>
          </a:solidFill>
          <a:ln w="12700" cap="flat" cmpd="sng" algn="ctr">
            <a:solidFill>
              <a:sysClr val="window" lastClr="FFFFFF"/>
            </a:solidFill>
            <a:prstDash val="solid"/>
            <a:miter lim="800000"/>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PH"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panose="02000000000000000000" pitchFamily="2" charset="0"/>
                <a:cs typeface="Roboto" panose="02000000000000000000" pitchFamily="2" charset="0"/>
                <a:sym typeface="Arial"/>
              </a:rPr>
              <a:t>CITY </a:t>
            </a:r>
            <a:r>
              <a:rPr kumimoji="0" lang="en-PH" sz="1200" b="0" i="0" u="none" strike="noStrike" kern="1200" cap="none" spc="0" normalizeH="0" baseline="0" noProof="0" dirty="0">
                <a:ln>
                  <a:noFill/>
                </a:ln>
                <a:solidFill>
                  <a:schemeClr val="bg1"/>
                </a:solidFill>
                <a:effectLst/>
                <a:uLnTx/>
                <a:uFillTx/>
                <a:latin typeface="+mj-lt"/>
                <a:ea typeface="Roboto" panose="02000000000000000000" pitchFamily="2" charset="0"/>
                <a:cs typeface="Roboto" panose="02000000000000000000" pitchFamily="2" charset="0"/>
                <a:sym typeface="Arial"/>
              </a:rPr>
              <a:t>DRRM COUNCILS</a:t>
            </a:r>
          </a:p>
        </p:txBody>
      </p:sp>
      <p:sp>
        <p:nvSpPr>
          <p:cNvPr id="15" name="Snip Single Corner Rectangle 14">
            <a:extLst>
              <a:ext uri="{FF2B5EF4-FFF2-40B4-BE49-F238E27FC236}">
                <a16:creationId xmlns:a16="http://schemas.microsoft.com/office/drawing/2014/main" id="{C92DB7ED-6FB1-F942-B731-55FC714892B5}"/>
              </a:ext>
            </a:extLst>
          </p:cNvPr>
          <p:cNvSpPr/>
          <p:nvPr/>
        </p:nvSpPr>
        <p:spPr>
          <a:xfrm>
            <a:off x="1159926" y="3351764"/>
            <a:ext cx="3232070" cy="400050"/>
          </a:xfrm>
          <a:prstGeom prst="snip1Rect">
            <a:avLst/>
          </a:prstGeom>
          <a:solidFill>
            <a:srgbClr val="002060"/>
          </a:solidFill>
          <a:ln w="12700" cap="flat" cmpd="sng" algn="ctr">
            <a:solidFill>
              <a:sysClr val="window" lastClr="FFFFFF"/>
            </a:solidFill>
            <a:prstDash val="solid"/>
            <a:miter lim="800000"/>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PH"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panose="02000000000000000000" pitchFamily="2" charset="0"/>
                <a:cs typeface="Roboto" panose="02000000000000000000" pitchFamily="2" charset="0"/>
                <a:sym typeface="Arial"/>
              </a:rPr>
              <a:t>MUNICIPAL </a:t>
            </a:r>
            <a:r>
              <a:rPr kumimoji="0" lang="en-PH" sz="1200" b="0" i="0" u="none" strike="noStrike" kern="1200" cap="none" spc="0" normalizeH="0" baseline="0" noProof="0" dirty="0">
                <a:ln>
                  <a:noFill/>
                </a:ln>
                <a:solidFill>
                  <a:schemeClr val="bg1"/>
                </a:solidFill>
                <a:effectLst/>
                <a:uLnTx/>
                <a:uFillTx/>
                <a:latin typeface="+mj-lt"/>
                <a:ea typeface="Roboto" panose="02000000000000000000" pitchFamily="2" charset="0"/>
                <a:cs typeface="Roboto" panose="02000000000000000000" pitchFamily="2" charset="0"/>
                <a:sym typeface="Arial"/>
              </a:rPr>
              <a:t>DRRM COUNCILS</a:t>
            </a:r>
          </a:p>
        </p:txBody>
      </p:sp>
      <p:sp>
        <p:nvSpPr>
          <p:cNvPr id="16" name="Snip Single Corner Rectangle 15">
            <a:extLst>
              <a:ext uri="{FF2B5EF4-FFF2-40B4-BE49-F238E27FC236}">
                <a16:creationId xmlns:a16="http://schemas.microsoft.com/office/drawing/2014/main" id="{3681723A-BEAE-E0B8-E36E-C7162C46CB7C}"/>
              </a:ext>
            </a:extLst>
          </p:cNvPr>
          <p:cNvSpPr/>
          <p:nvPr/>
        </p:nvSpPr>
        <p:spPr>
          <a:xfrm>
            <a:off x="1194216" y="3900642"/>
            <a:ext cx="3232070" cy="400050"/>
          </a:xfrm>
          <a:prstGeom prst="snip1Rect">
            <a:avLst/>
          </a:prstGeom>
          <a:solidFill>
            <a:srgbClr val="002060"/>
          </a:solidFill>
          <a:ln w="12700" cap="flat" cmpd="sng" algn="ctr">
            <a:solidFill>
              <a:sysClr val="window" lastClr="FFFFFF"/>
            </a:solidFill>
            <a:prstDash val="solid"/>
            <a:miter lim="800000"/>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PH"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Roboto" panose="02000000000000000000" pitchFamily="2" charset="0"/>
                <a:cs typeface="Roboto" panose="02000000000000000000" pitchFamily="2" charset="0"/>
                <a:sym typeface="Arial"/>
              </a:rPr>
              <a:t>BARANGAY </a:t>
            </a:r>
            <a:r>
              <a:rPr kumimoji="0" lang="en-PH" sz="1200" b="0" i="0" u="none" strike="noStrike" kern="1200" cap="none" spc="0" normalizeH="0" baseline="0" noProof="0" dirty="0">
                <a:ln>
                  <a:noFill/>
                </a:ln>
                <a:solidFill>
                  <a:schemeClr val="bg1"/>
                </a:solidFill>
                <a:effectLst/>
                <a:uLnTx/>
                <a:uFillTx/>
                <a:latin typeface="+mj-lt"/>
                <a:ea typeface="Roboto" panose="02000000000000000000" pitchFamily="2" charset="0"/>
                <a:cs typeface="Roboto" panose="02000000000000000000" pitchFamily="2" charset="0"/>
                <a:sym typeface="Arial"/>
              </a:rPr>
              <a:t>DRRM COMITTEES</a:t>
            </a:r>
          </a:p>
        </p:txBody>
      </p:sp>
      <p:graphicFrame>
        <p:nvGraphicFramePr>
          <p:cNvPr id="17" name="Table 16">
            <a:extLst>
              <a:ext uri="{FF2B5EF4-FFF2-40B4-BE49-F238E27FC236}">
                <a16:creationId xmlns:a16="http://schemas.microsoft.com/office/drawing/2014/main" id="{8D028AE5-0709-C31E-23C0-854DE2AF19E4}"/>
              </a:ext>
            </a:extLst>
          </p:cNvPr>
          <p:cNvGraphicFramePr>
            <a:graphicFrameLocks noGrp="1"/>
          </p:cNvGraphicFramePr>
          <p:nvPr/>
        </p:nvGraphicFramePr>
        <p:xfrm>
          <a:off x="4535619" y="1287926"/>
          <a:ext cx="4184249" cy="2994190"/>
        </p:xfrm>
        <a:graphic>
          <a:graphicData uri="http://schemas.openxmlformats.org/drawingml/2006/table">
            <a:tbl>
              <a:tblPr firstRow="1" bandRow="1">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effectLst>
                  <a:outerShdw blurRad="57150" dist="19050" dir="5400000" algn="ctr" rotWithShape="0">
                    <a:srgbClr val="000000">
                      <a:alpha val="63000"/>
                    </a:srgbClr>
                  </a:outerShdw>
                </a:effectLst>
              </a:tblPr>
              <a:tblGrid>
                <a:gridCol w="1741412">
                  <a:extLst>
                    <a:ext uri="{9D8B030D-6E8A-4147-A177-3AD203B41FA5}">
                      <a16:colId xmlns:a16="http://schemas.microsoft.com/office/drawing/2014/main" val="20000"/>
                    </a:ext>
                  </a:extLst>
                </a:gridCol>
                <a:gridCol w="2442837">
                  <a:extLst>
                    <a:ext uri="{9D8B030D-6E8A-4147-A177-3AD203B41FA5}">
                      <a16:colId xmlns:a16="http://schemas.microsoft.com/office/drawing/2014/main" val="20001"/>
                    </a:ext>
                  </a:extLst>
                </a:gridCol>
              </a:tblGrid>
              <a:tr h="39998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0" dirty="0">
                          <a:solidFill>
                            <a:sysClr val="windowText" lastClr="000000"/>
                          </a:solidFill>
                          <a:latin typeface="+mn-lt"/>
                        </a:rPr>
                        <a:t>DRRMC</a:t>
                      </a: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0" dirty="0">
                          <a:solidFill>
                            <a:srgbClr val="080808"/>
                          </a:solidFill>
                          <a:latin typeface="+mn-lt"/>
                        </a:rPr>
                        <a:t>Affected LGUs</a:t>
                      </a: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285937"/>
                  </a:ext>
                </a:extLst>
              </a:tr>
              <a:tr h="399983">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l"/>
                      <a:r>
                        <a:rPr lang="en-US" sz="1800" dirty="0">
                          <a:solidFill>
                            <a:sysClr val="windowText" lastClr="000000"/>
                          </a:solidFill>
                          <a:latin typeface="+mn-lt"/>
                        </a:rPr>
                        <a:t>Barangay</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ctr"/>
                      <a:r>
                        <a:rPr lang="en-US" sz="1800" dirty="0">
                          <a:solidFill>
                            <a:sysClr val="windowText" lastClr="000000"/>
                          </a:solidFill>
                          <a:latin typeface="+mn-lt"/>
                        </a:rPr>
                        <a:t>1 Barangay</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708576">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l"/>
                      <a:r>
                        <a:rPr lang="en-US" sz="1800" dirty="0">
                          <a:solidFill>
                            <a:sysClr val="windowText" lastClr="000000"/>
                          </a:solidFill>
                          <a:latin typeface="+mn-lt"/>
                        </a:rPr>
                        <a:t>City / Municipal</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ctr"/>
                      <a:r>
                        <a:rPr lang="en-US" sz="1800" dirty="0">
                          <a:solidFill>
                            <a:sysClr val="windowText" lastClr="000000"/>
                          </a:solidFill>
                          <a:latin typeface="+mn-lt"/>
                        </a:rPr>
                        <a:t>2 or more Barangays</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8576">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l"/>
                      <a:r>
                        <a:rPr lang="en-US" sz="1800" dirty="0">
                          <a:solidFill>
                            <a:sysClr val="windowText" lastClr="000000"/>
                          </a:solidFill>
                          <a:latin typeface="+mn-lt"/>
                        </a:rPr>
                        <a:t>Provincial</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ctr"/>
                      <a:r>
                        <a:rPr lang="en-US" sz="1800" dirty="0">
                          <a:solidFill>
                            <a:sysClr val="windowText" lastClr="000000"/>
                          </a:solidFill>
                          <a:latin typeface="+mn-lt"/>
                        </a:rPr>
                        <a:t>2 or more Cities/Municipalities</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88536">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l"/>
                      <a:r>
                        <a:rPr lang="en-US" sz="1800" dirty="0">
                          <a:solidFill>
                            <a:sysClr val="windowText" lastClr="000000"/>
                          </a:solidFill>
                          <a:latin typeface="+mn-lt"/>
                        </a:rPr>
                        <a:t>Regional</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ctr"/>
                      <a:r>
                        <a:rPr lang="en-US" sz="1800" dirty="0">
                          <a:solidFill>
                            <a:sysClr val="windowText" lastClr="000000"/>
                          </a:solidFill>
                          <a:latin typeface="+mn-lt"/>
                        </a:rPr>
                        <a:t>2 or more Provinces</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88536">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l"/>
                      <a:r>
                        <a:rPr lang="en-US" sz="1800" dirty="0">
                          <a:solidFill>
                            <a:sysClr val="windowText" lastClr="000000"/>
                          </a:solidFill>
                          <a:latin typeface="+mn-lt"/>
                        </a:rPr>
                        <a:t>National</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lt1"/>
                          </a:solidFill>
                          <a:latin typeface="Calibri" panose="020F0502020204030204"/>
                          <a:sym typeface="Arial"/>
                        </a:defRPr>
                      </a:lvl9pPr>
                    </a:lstStyle>
                    <a:p>
                      <a:pPr algn="ctr"/>
                      <a:r>
                        <a:rPr lang="en-US" sz="1800" dirty="0">
                          <a:solidFill>
                            <a:sysClr val="windowText" lastClr="000000"/>
                          </a:solidFill>
                          <a:latin typeface="+mn-lt"/>
                        </a:rPr>
                        <a:t>2 or more Regions</a:t>
                      </a:r>
                      <a:endParaRPr lang="en-US" sz="1800" b="0" dirty="0">
                        <a:solidFill>
                          <a:sysClr val="windowText" lastClr="000000"/>
                        </a:solidFill>
                        <a:latin typeface="+mn-lt"/>
                      </a:endParaRPr>
                    </a:p>
                  </a:txBody>
                  <a:tcPr marL="68580" marR="68580" marT="34248" marB="34248">
                    <a:lnL w="12700" cap="flat" cmpd="sng" algn="ctr">
                      <a:solidFill>
                        <a:srgbClr val="F67526"/>
                      </a:solidFill>
                      <a:prstDash val="solid"/>
                      <a:round/>
                      <a:headEnd type="none" w="med" len="med"/>
                      <a:tailEnd type="none" w="med" len="med"/>
                    </a:lnL>
                    <a:lnR w="12700" cap="flat" cmpd="sng" algn="ctr">
                      <a:solidFill>
                        <a:srgbClr val="F67526"/>
                      </a:solidFill>
                      <a:prstDash val="solid"/>
                      <a:round/>
                      <a:headEnd type="none" w="med" len="med"/>
                      <a:tailEnd type="none" w="med" len="med"/>
                    </a:lnR>
                    <a:lnT w="12700" cap="flat" cmpd="sng" algn="ctr">
                      <a:solidFill>
                        <a:srgbClr val="F67526"/>
                      </a:solidFill>
                      <a:prstDash val="solid"/>
                      <a:round/>
                      <a:headEnd type="none" w="med" len="med"/>
                      <a:tailEnd type="none" w="med" len="med"/>
                    </a:lnT>
                    <a:lnB w="12700" cap="flat" cmpd="sng" algn="ctr">
                      <a:solidFill>
                        <a:srgbClr val="F675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19" name="TextBox 18">
            <a:extLst>
              <a:ext uri="{FF2B5EF4-FFF2-40B4-BE49-F238E27FC236}">
                <a16:creationId xmlns:a16="http://schemas.microsoft.com/office/drawing/2014/main" id="{8DAA92D5-8CE7-BDF0-4277-5F613CA7362E}"/>
              </a:ext>
            </a:extLst>
          </p:cNvPr>
          <p:cNvSpPr txBox="1"/>
          <p:nvPr/>
        </p:nvSpPr>
        <p:spPr>
          <a:xfrm>
            <a:off x="268469" y="4300692"/>
            <a:ext cx="4420563" cy="261610"/>
          </a:xfrm>
          <a:prstGeom prst="rect">
            <a:avLst/>
          </a:prstGeom>
          <a:noFill/>
        </p:spPr>
        <p:txBody>
          <a:bodyPr wrap="square" rtlCol="0">
            <a:spAutoFit/>
          </a:bodyPr>
          <a:lstStyle/>
          <a:p>
            <a:r>
              <a:rPr lang="en-US" sz="1050" i="1" dirty="0">
                <a:latin typeface="+mj-lt"/>
              </a:rPr>
              <a:t>*from PSA data as of September 30, 2024</a:t>
            </a:r>
            <a:endParaRPr lang="en-PH" sz="1050" i="1" dirty="0">
              <a:latin typeface="+mj-lt"/>
            </a:endParaRPr>
          </a:p>
        </p:txBody>
      </p:sp>
    </p:spTree>
    <p:extLst>
      <p:ext uri="{BB962C8B-B14F-4D97-AF65-F5344CB8AC3E}">
        <p14:creationId xmlns:p14="http://schemas.microsoft.com/office/powerpoint/2010/main" val="1735769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697C22C0-8908-C6BC-A52C-0C753F2071D5}"/>
              </a:ext>
            </a:extLst>
          </p:cNvPr>
          <p:cNvGraphicFramePr>
            <a:graphicFrameLocks/>
          </p:cNvGraphicFramePr>
          <p:nvPr>
            <p:extLst>
              <p:ext uri="{D42A27DB-BD31-4B8C-83A1-F6EECF244321}">
                <p14:modId xmlns:p14="http://schemas.microsoft.com/office/powerpoint/2010/main" val="60205068"/>
              </p:ext>
            </p:extLst>
          </p:nvPr>
        </p:nvGraphicFramePr>
        <p:xfrm>
          <a:off x="226209" y="253134"/>
          <a:ext cx="8794949" cy="3497580"/>
        </p:xfrm>
        <a:graphic>
          <a:graphicData uri="http://schemas.openxmlformats.org/drawingml/2006/table">
            <a:tbl>
              <a:tblPr firstRow="1" bandRow="1"/>
              <a:tblGrid>
                <a:gridCol w="3243889">
                  <a:extLst>
                    <a:ext uri="{9D8B030D-6E8A-4147-A177-3AD203B41FA5}">
                      <a16:colId xmlns:a16="http://schemas.microsoft.com/office/drawing/2014/main" val="201985298"/>
                    </a:ext>
                  </a:extLst>
                </a:gridCol>
                <a:gridCol w="5551060">
                  <a:extLst>
                    <a:ext uri="{9D8B030D-6E8A-4147-A177-3AD203B41FA5}">
                      <a16:colId xmlns:a16="http://schemas.microsoft.com/office/drawing/2014/main" val="2688959748"/>
                    </a:ext>
                  </a:extLst>
                </a:gridCol>
              </a:tblGrid>
              <a:tr h="38862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PH" sz="2000" dirty="0">
                          <a:solidFill>
                            <a:schemeClr val="bg2">
                              <a:lumMod val="20000"/>
                              <a:lumOff val="80000"/>
                            </a:schemeClr>
                          </a:solidFill>
                          <a:latin typeface="Roboto" panose="02000000000000000000" pitchFamily="2" charset="0"/>
                        </a:rPr>
                        <a:t>Policy</a:t>
                      </a: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233D8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PH" sz="2000" dirty="0">
                          <a:solidFill>
                            <a:schemeClr val="bg2">
                              <a:lumMod val="20000"/>
                              <a:lumOff val="80000"/>
                            </a:schemeClr>
                          </a:solidFill>
                          <a:latin typeface="Roboto" panose="02000000000000000000" pitchFamily="2" charset="0"/>
                        </a:rPr>
                        <a:t>Guidance on LDRRMF Utilization</a:t>
                      </a: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233D81"/>
                    </a:solidFill>
                  </a:tcPr>
                </a:tc>
                <a:extLst>
                  <a:ext uri="{0D108BD9-81ED-4DB2-BD59-A6C34878D82A}">
                    <a16:rowId xmlns:a16="http://schemas.microsoft.com/office/drawing/2014/main" val="1431937266"/>
                  </a:ext>
                </a:extLst>
              </a:tr>
              <a:tr h="7086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PH" sz="2000" dirty="0">
                          <a:solidFill>
                            <a:schemeClr val="bg2">
                              <a:lumMod val="20000"/>
                              <a:lumOff val="80000"/>
                            </a:schemeClr>
                          </a:solidFill>
                          <a:latin typeface="Roboto" panose="02000000000000000000" pitchFamily="2" charset="0"/>
                        </a:rPr>
                        <a:t>NDRRMC-DBM-DILG-JMC 2013-1</a:t>
                      </a: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233D8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PH" sz="2000" dirty="0">
                          <a:solidFill>
                            <a:schemeClr val="tx1">
                              <a:lumMod val="95000"/>
                              <a:lumOff val="5000"/>
                            </a:schemeClr>
                          </a:solidFill>
                          <a:latin typeface="Roboto" panose="02000000000000000000" pitchFamily="2" charset="0"/>
                        </a:rPr>
                        <a:t>Guidelines for the allocation and utilization of the LDRRMF</a:t>
                      </a: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C3D4E9"/>
                    </a:solidFill>
                  </a:tcPr>
                </a:tc>
                <a:extLst>
                  <a:ext uri="{0D108BD9-81ED-4DB2-BD59-A6C34878D82A}">
                    <a16:rowId xmlns:a16="http://schemas.microsoft.com/office/drawing/2014/main" val="235936467"/>
                  </a:ext>
                </a:extLst>
              </a:tr>
              <a:tr h="7086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PH" sz="2000" dirty="0">
                          <a:solidFill>
                            <a:schemeClr val="bg2">
                              <a:lumMod val="20000"/>
                              <a:lumOff val="80000"/>
                            </a:schemeClr>
                          </a:solidFill>
                          <a:latin typeface="Roboto" panose="02000000000000000000" pitchFamily="2" charset="0"/>
                        </a:rPr>
                        <a:t>DILG Memorandum No. 2012-73</a:t>
                      </a: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233D8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PH" sz="2000" dirty="0">
                          <a:solidFill>
                            <a:schemeClr val="tx1">
                              <a:lumMod val="95000"/>
                              <a:lumOff val="5000"/>
                            </a:schemeClr>
                          </a:solidFill>
                          <a:latin typeface="Roboto" panose="02000000000000000000" pitchFamily="2" charset="0"/>
                        </a:rPr>
                        <a:t>detailed menu of</a:t>
                      </a:r>
                      <a:r>
                        <a:rPr lang="en-PH" sz="2000" baseline="0" dirty="0">
                          <a:solidFill>
                            <a:schemeClr val="tx1">
                              <a:lumMod val="95000"/>
                              <a:lumOff val="5000"/>
                            </a:schemeClr>
                          </a:solidFill>
                        </a:rPr>
                        <a:t> activities that can utilize the LDRRMF</a:t>
                      </a: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C3D4E9"/>
                    </a:solidFill>
                  </a:tcPr>
                </a:tc>
                <a:extLst>
                  <a:ext uri="{0D108BD9-81ED-4DB2-BD59-A6C34878D82A}">
                    <a16:rowId xmlns:a16="http://schemas.microsoft.com/office/drawing/2014/main" val="2849857569"/>
                  </a:ext>
                </a:extLst>
              </a:tr>
              <a:tr h="7086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2000" dirty="0">
                          <a:solidFill>
                            <a:schemeClr val="bg2">
                              <a:lumMod val="20000"/>
                              <a:lumOff val="80000"/>
                            </a:schemeClr>
                          </a:solidFill>
                          <a:latin typeface="Roboto" panose="02000000000000000000" pitchFamily="2" charset="0"/>
                        </a:rPr>
                        <a:t>COA Circular No. 2012-002</a:t>
                      </a:r>
                      <a:endParaRPr lang="en-PH" sz="2000" dirty="0">
                        <a:solidFill>
                          <a:schemeClr val="bg2">
                            <a:lumMod val="20000"/>
                            <a:lumOff val="80000"/>
                          </a:schemeClr>
                        </a:solidFill>
                      </a:endParaRP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233D8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PH" sz="2000" dirty="0">
                          <a:solidFill>
                            <a:schemeClr val="tx1">
                              <a:lumMod val="95000"/>
                              <a:lumOff val="5000"/>
                            </a:schemeClr>
                          </a:solidFill>
                          <a:latin typeface="Roboto" panose="02000000000000000000" pitchFamily="2" charset="0"/>
                        </a:rPr>
                        <a:t>Provides for the accounting and reporting of LDRRMF</a:t>
                      </a: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C3D4E9"/>
                    </a:solidFill>
                  </a:tcPr>
                </a:tc>
                <a:extLst>
                  <a:ext uri="{0D108BD9-81ED-4DB2-BD59-A6C34878D82A}">
                    <a16:rowId xmlns:a16="http://schemas.microsoft.com/office/drawing/2014/main" val="1318879121"/>
                  </a:ext>
                </a:extLst>
              </a:tr>
              <a:tr h="708660">
                <a:tc>
                  <a:txBody>
                    <a:bodyPr/>
                    <a:lstStyle/>
                    <a:p>
                      <a:pPr algn="ctr"/>
                      <a:r>
                        <a:rPr lang="en-US" sz="2000" dirty="0">
                          <a:solidFill>
                            <a:schemeClr val="bg2">
                              <a:lumMod val="20000"/>
                              <a:lumOff val="80000"/>
                            </a:schemeClr>
                          </a:solidFill>
                        </a:rPr>
                        <a:t>JMC __: </a:t>
                      </a:r>
                      <a:endParaRPr lang="en-PH" sz="2000" dirty="0">
                        <a:solidFill>
                          <a:schemeClr val="bg2">
                            <a:lumMod val="20000"/>
                            <a:lumOff val="80000"/>
                          </a:schemeClr>
                        </a:solidFill>
                      </a:endParaRP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233D81"/>
                    </a:solidFill>
                  </a:tcPr>
                </a:tc>
                <a:tc>
                  <a:txBody>
                    <a:bodyPr/>
                    <a:lstStyle/>
                    <a:p>
                      <a:pPr algn="ctr"/>
                      <a:r>
                        <a:rPr lang="en-US" sz="2000" dirty="0">
                          <a:solidFill>
                            <a:schemeClr val="tx1">
                              <a:lumMod val="95000"/>
                              <a:lumOff val="5000"/>
                            </a:schemeClr>
                          </a:solidFill>
                          <a:latin typeface="Roboto" panose="02000000000000000000" pitchFamily="2" charset="0"/>
                        </a:rPr>
                        <a:t>Revised Guidelines on the Allocation and Utilization of the Local Disaster Risk Reduction and Management Fund (LDRRMF)</a:t>
                      </a:r>
                      <a:endParaRPr lang="en-PH" sz="2000" dirty="0">
                        <a:solidFill>
                          <a:schemeClr val="tx1">
                            <a:lumMod val="95000"/>
                            <a:lumOff val="5000"/>
                          </a:schemeClr>
                        </a:solidFill>
                        <a:latin typeface="Roboto" panose="02000000000000000000" pitchFamily="2" charset="0"/>
                      </a:endParaRPr>
                    </a:p>
                  </a:txBody>
                  <a:tcPr marL="68580" marR="68580" marT="34290" marB="34290">
                    <a:lnL w="12700" cap="flat" cmpd="sng" algn="ctr">
                      <a:solidFill>
                        <a:srgbClr val="5B9BD5">
                          <a:lumMod val="75000"/>
                        </a:srgbClr>
                      </a:solidFill>
                      <a:prstDash val="solid"/>
                      <a:round/>
                      <a:headEnd type="none" w="med" len="med"/>
                      <a:tailEnd type="none" w="med" len="med"/>
                    </a:lnL>
                    <a:lnR w="1270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C3D4E9"/>
                    </a:solidFill>
                  </a:tcPr>
                </a:tc>
                <a:extLst>
                  <a:ext uri="{0D108BD9-81ED-4DB2-BD59-A6C34878D82A}">
                    <a16:rowId xmlns:a16="http://schemas.microsoft.com/office/drawing/2014/main" val="2965138523"/>
                  </a:ext>
                </a:extLst>
              </a:tr>
            </a:tbl>
          </a:graphicData>
        </a:graphic>
      </p:graphicFrame>
      <p:sp>
        <p:nvSpPr>
          <p:cNvPr id="3" name="TextBox 2">
            <a:extLst>
              <a:ext uri="{FF2B5EF4-FFF2-40B4-BE49-F238E27FC236}">
                <a16:creationId xmlns:a16="http://schemas.microsoft.com/office/drawing/2014/main" id="{4A365377-05B4-8D3C-18A8-1748F059F4CD}"/>
              </a:ext>
            </a:extLst>
          </p:cNvPr>
          <p:cNvSpPr txBox="1"/>
          <p:nvPr/>
        </p:nvSpPr>
        <p:spPr>
          <a:xfrm>
            <a:off x="226209" y="4180791"/>
            <a:ext cx="8794949"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Arial"/>
              </a:rPr>
              <a:t>*LDRRMF utilization shall adhere to procurement requirements per RA 9184 and its revised IRR</a:t>
            </a:r>
            <a:endParaRPr kumimoji="0" lang="en-PH"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Tree>
    <p:extLst>
      <p:ext uri="{BB962C8B-B14F-4D97-AF65-F5344CB8AC3E}">
        <p14:creationId xmlns:p14="http://schemas.microsoft.com/office/powerpoint/2010/main" val="264986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2290204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3" name="Google Shape;87;p18">
            <a:extLst>
              <a:ext uri="{FF2B5EF4-FFF2-40B4-BE49-F238E27FC236}">
                <a16:creationId xmlns:a16="http://schemas.microsoft.com/office/drawing/2014/main" id="{8FBC523E-ADE0-B67C-F430-D64FEC5592D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Background NDRRM Fund</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4" name="TextBox 3">
            <a:extLst>
              <a:ext uri="{FF2B5EF4-FFF2-40B4-BE49-F238E27FC236}">
                <a16:creationId xmlns:a16="http://schemas.microsoft.com/office/drawing/2014/main" id="{F8960BDD-7594-D2A0-0745-05112C0E5A7D}"/>
              </a:ext>
            </a:extLst>
          </p:cNvPr>
          <p:cNvSpPr txBox="1"/>
          <p:nvPr/>
        </p:nvSpPr>
        <p:spPr>
          <a:xfrm>
            <a:off x="1131147" y="940927"/>
            <a:ext cx="6251785" cy="3254224"/>
          </a:xfrm>
          <a:prstGeom prst="rect">
            <a:avLst/>
          </a:prstGeom>
          <a:noFill/>
        </p:spPr>
        <p:txBody>
          <a:bodyPr wrap="square">
            <a:spAutoFit/>
          </a:bodyPr>
          <a:lstStyle/>
          <a:p>
            <a:pPr marL="228600" marR="0" lvl="0" indent="-76200" algn="just" defTabSz="914400" eaLnBrk="1" fontAlgn="auto" latinLnBrk="0" hangingPunct="1">
              <a:lnSpc>
                <a:spcPct val="90000"/>
              </a:lnSpc>
              <a:spcBef>
                <a:spcPts val="1000"/>
              </a:spcBef>
              <a:spcAft>
                <a:spcPts val="0"/>
              </a:spcAft>
              <a:buClrTx/>
              <a:buSzPct val="142857"/>
              <a:buFont typeface="Noto Sans Symbols"/>
              <a:buNone/>
              <a:tabLst/>
              <a:defRPr/>
            </a:pPr>
            <a:r>
              <a:rPr kumimoji="0" lang="en-US" b="0" i="0" u="none" strike="noStrike" kern="0" cap="none" spc="0" normalizeH="0" baseline="0" noProof="0" dirty="0">
                <a:ln>
                  <a:noFill/>
                </a:ln>
                <a:solidFill>
                  <a:sysClr val="windowText" lastClr="000000"/>
                </a:solidFill>
                <a:effectLst/>
                <a:uLnTx/>
                <a:uFillTx/>
              </a:rPr>
              <a:t> Section 22 of RA 10121. National Disaster Risk" Reduction and Management Fund. shall be used for:</a:t>
            </a:r>
          </a:p>
          <a:p>
            <a:pPr marL="228600" marR="0" lvl="0" indent="-76200" algn="just" defTabSz="914400" eaLnBrk="1" fontAlgn="auto" latinLnBrk="0" hangingPunct="1">
              <a:lnSpc>
                <a:spcPct val="90000"/>
              </a:lnSpc>
              <a:spcBef>
                <a:spcPts val="1000"/>
              </a:spcBef>
              <a:spcAft>
                <a:spcPts val="0"/>
              </a:spcAft>
              <a:buClrTx/>
              <a:buSzPct val="142857"/>
              <a:buFont typeface="Noto Sans Symbols"/>
              <a:buNone/>
              <a:tabLst/>
              <a:defRPr/>
            </a:pPr>
            <a:endParaRPr lang="en-US" dirty="0">
              <a:solidFill>
                <a:sysClr val="windowText" lastClr="000000"/>
              </a:solidFill>
            </a:endParaRPr>
          </a:p>
          <a:p>
            <a:pPr marL="495300" marR="0" lvl="0" indent="-342900" algn="just" defTabSz="914400" eaLnBrk="1" fontAlgn="auto" latinLnBrk="0" hangingPunct="1">
              <a:lnSpc>
                <a:spcPct val="90000"/>
              </a:lnSpc>
              <a:spcBef>
                <a:spcPts val="1000"/>
              </a:spcBef>
              <a:spcAft>
                <a:spcPts val="0"/>
              </a:spcAft>
              <a:buClrTx/>
              <a:buSzPct val="142857"/>
              <a:buFont typeface="+mj-lt"/>
              <a:buAutoNum type="arabicPeriod"/>
              <a:tabLst/>
              <a:defRPr/>
            </a:pPr>
            <a:r>
              <a:rPr kumimoji="0" lang="en-US" i="0" u="none" strike="noStrike" kern="0" cap="none" spc="0" normalizeH="0" baseline="0" noProof="0" dirty="0">
                <a:ln>
                  <a:noFill/>
                </a:ln>
                <a:solidFill>
                  <a:sysClr val="windowText" lastClr="000000"/>
                </a:solidFill>
                <a:effectLst/>
                <a:uLnTx/>
                <a:uFillTx/>
              </a:rPr>
              <a:t>disaster risk reduction or mitigation, prevention and preparedness activities </a:t>
            </a:r>
          </a:p>
          <a:p>
            <a:pPr marL="495300" marR="0" lvl="0" indent="-342900" algn="just" defTabSz="914400" eaLnBrk="1" fontAlgn="auto" latinLnBrk="0" hangingPunct="1">
              <a:lnSpc>
                <a:spcPct val="90000"/>
              </a:lnSpc>
              <a:spcBef>
                <a:spcPts val="1000"/>
              </a:spcBef>
              <a:spcAft>
                <a:spcPts val="0"/>
              </a:spcAft>
              <a:buClrTx/>
              <a:buSzPct val="142857"/>
              <a:buFont typeface="+mj-lt"/>
              <a:buAutoNum type="arabicPeriod"/>
              <a:tabLst/>
              <a:defRPr/>
            </a:pPr>
            <a:r>
              <a:rPr kumimoji="0" lang="en-US" i="0" u="sng" strike="noStrike" kern="0" cap="none" spc="0" normalizeH="0" baseline="0" noProof="0" dirty="0">
                <a:ln>
                  <a:noFill/>
                </a:ln>
                <a:solidFill>
                  <a:sysClr val="windowText" lastClr="000000"/>
                </a:solidFill>
                <a:effectLst/>
                <a:uLnTx/>
                <a:uFillTx/>
              </a:rPr>
              <a:t>relief, recovery, reconstruction and other work or services</a:t>
            </a:r>
            <a:r>
              <a:rPr kumimoji="0" lang="en-US" i="0" strike="noStrike" kern="0" cap="none" spc="0" normalizeH="0" baseline="0" noProof="0" dirty="0">
                <a:ln>
                  <a:noFill/>
                </a:ln>
                <a:solidFill>
                  <a:sysClr val="windowText" lastClr="000000"/>
                </a:solidFill>
                <a:effectLst/>
                <a:uLnTx/>
                <a:uFillTx/>
              </a:rPr>
              <a:t> </a:t>
            </a:r>
            <a:r>
              <a:rPr lang="en-US" dirty="0">
                <a:solidFill>
                  <a:sysClr val="windowText" lastClr="000000"/>
                </a:solidFill>
              </a:rPr>
              <a:t>for </a:t>
            </a:r>
            <a:r>
              <a:rPr kumimoji="0" lang="en-US" i="0" strike="noStrike" kern="0" cap="none" spc="0" normalizeH="0" baseline="0" noProof="0" dirty="0">
                <a:ln>
                  <a:noFill/>
                </a:ln>
                <a:solidFill>
                  <a:sysClr val="windowText" lastClr="000000"/>
                </a:solidFill>
                <a:effectLst/>
                <a:uLnTx/>
                <a:uFillTx/>
              </a:rPr>
              <a:t>calamities which may occur </a:t>
            </a:r>
            <a:r>
              <a:rPr kumimoji="0" lang="en-US" i="0" u="sng" strike="noStrike" kern="0" cap="none" spc="0" normalizeH="0" baseline="0" noProof="0" dirty="0">
                <a:ln>
                  <a:noFill/>
                </a:ln>
                <a:solidFill>
                  <a:sysClr val="windowText" lastClr="000000"/>
                </a:solidFill>
                <a:effectLst/>
                <a:uLnTx/>
                <a:uFillTx/>
              </a:rPr>
              <a:t>during the budget year or past two (2) years from the budget year</a:t>
            </a:r>
            <a:r>
              <a:rPr kumimoji="0" lang="en-US" i="0" u="none" strike="noStrike" kern="0" cap="none" spc="0" normalizeH="0" baseline="0" noProof="0" dirty="0">
                <a:ln>
                  <a:noFill/>
                </a:ln>
                <a:solidFill>
                  <a:sysClr val="windowText" lastClr="000000"/>
                </a:solidFill>
                <a:effectLst/>
                <a:uLnTx/>
                <a:uFillTx/>
              </a:rPr>
              <a:t>.</a:t>
            </a:r>
            <a:endParaRPr lang="en-US" dirty="0">
              <a:solidFill>
                <a:sysClr val="windowText" lastClr="000000"/>
              </a:solidFill>
            </a:endParaRPr>
          </a:p>
          <a:p>
            <a:pPr marL="495300" marR="0" lvl="0" indent="-342900" algn="just" defTabSz="914400" eaLnBrk="1" fontAlgn="auto" latinLnBrk="0" hangingPunct="1">
              <a:lnSpc>
                <a:spcPct val="90000"/>
              </a:lnSpc>
              <a:spcBef>
                <a:spcPts val="1000"/>
              </a:spcBef>
              <a:spcAft>
                <a:spcPts val="0"/>
              </a:spcAft>
              <a:buClrTx/>
              <a:buSzPct val="142857"/>
              <a:buFont typeface="+mj-lt"/>
              <a:buAutoNum type="arabicPeriod"/>
              <a:tabLst/>
              <a:defRPr/>
            </a:pPr>
            <a:r>
              <a:rPr kumimoji="0" lang="en-US" i="0" u="none" strike="noStrike" kern="0" cap="none" spc="0" normalizeH="0" baseline="0" noProof="0" dirty="0">
                <a:ln>
                  <a:noFill/>
                </a:ln>
                <a:solidFill>
                  <a:sysClr val="windowText" lastClr="000000"/>
                </a:solidFill>
                <a:effectLst/>
                <a:uLnTx/>
                <a:uFillTx/>
              </a:rPr>
              <a:t>released </a:t>
            </a:r>
            <a:r>
              <a:rPr kumimoji="0" lang="en-US" i="0" u="sng" strike="noStrike" kern="0" cap="none" spc="0" normalizeH="0" baseline="0" noProof="0" dirty="0">
                <a:ln>
                  <a:noFill/>
                </a:ln>
                <a:solidFill>
                  <a:sysClr val="windowText" lastClr="000000"/>
                </a:solidFill>
                <a:effectLst/>
                <a:uLnTx/>
                <a:uFillTx/>
              </a:rPr>
              <a:t>upon approval of the President of the Philippines</a:t>
            </a:r>
            <a:r>
              <a:rPr kumimoji="0" lang="en-US" i="0" u="none" strike="noStrike" kern="0" cap="none" spc="0" normalizeH="0" baseline="0" noProof="0" dirty="0">
                <a:ln>
                  <a:noFill/>
                </a:ln>
                <a:solidFill>
                  <a:sysClr val="windowText" lastClr="000000"/>
                </a:solidFill>
                <a:effectLst/>
                <a:uLnTx/>
                <a:uFillTx/>
              </a:rPr>
              <a:t> in accordance with the favorable recommendation of the NDRRMC</a:t>
            </a:r>
          </a:p>
          <a:p>
            <a:pPr marL="495300" marR="0" lvl="0" indent="-342900" algn="just" defTabSz="914400" eaLnBrk="1" fontAlgn="auto" latinLnBrk="0" hangingPunct="1">
              <a:lnSpc>
                <a:spcPct val="90000"/>
              </a:lnSpc>
              <a:spcBef>
                <a:spcPts val="1000"/>
              </a:spcBef>
              <a:spcAft>
                <a:spcPts val="0"/>
              </a:spcAft>
              <a:buClrTx/>
              <a:buSzPct val="142857"/>
              <a:buFont typeface="+mj-lt"/>
              <a:buAutoNum type="arabicPeriod"/>
              <a:tabLst/>
              <a:defRPr/>
            </a:pPr>
            <a:r>
              <a:rPr kumimoji="0" lang="en-US" i="0" u="sng" strike="noStrike" kern="0" cap="none" spc="0" normalizeH="0" baseline="0" noProof="0" dirty="0">
                <a:ln>
                  <a:noFill/>
                </a:ln>
                <a:solidFill>
                  <a:sysClr val="windowText" lastClr="000000"/>
                </a:solidFill>
                <a:effectLst/>
                <a:uLnTx/>
                <a:uFillTx/>
              </a:rPr>
              <a:t>thirty percent (30%)</a:t>
            </a:r>
            <a:r>
              <a:rPr kumimoji="0" lang="en-US" i="0" u="none" strike="noStrike" kern="0" cap="none" spc="0" normalizeH="0" baseline="0" noProof="0" dirty="0">
                <a:ln>
                  <a:noFill/>
                </a:ln>
                <a:solidFill>
                  <a:sysClr val="windowText" lastClr="000000"/>
                </a:solidFill>
                <a:effectLst/>
                <a:uLnTx/>
                <a:uFillTx/>
              </a:rPr>
              <a:t> shall be allocated as </a:t>
            </a:r>
            <a:r>
              <a:rPr kumimoji="0" lang="en-US" i="0" u="sng" strike="noStrike" kern="0" cap="none" spc="0" normalizeH="0" baseline="0" noProof="0" dirty="0">
                <a:ln>
                  <a:noFill/>
                </a:ln>
                <a:solidFill>
                  <a:sysClr val="windowText" lastClr="000000"/>
                </a:solidFill>
                <a:effectLst/>
                <a:uLnTx/>
                <a:uFillTx/>
              </a:rPr>
              <a:t>Quick Response Fund (QRF)</a:t>
            </a:r>
            <a:r>
              <a:rPr kumimoji="0" lang="en-US" i="0" strike="noStrike" kern="0" cap="none" spc="0" normalizeH="0" baseline="0" noProof="0" dirty="0">
                <a:ln>
                  <a:noFill/>
                </a:ln>
                <a:solidFill>
                  <a:sysClr val="windowText" lastClr="000000"/>
                </a:solidFill>
                <a:effectLst/>
                <a:uLnTx/>
                <a:uFillTx/>
              </a:rPr>
              <a:t> </a:t>
            </a:r>
            <a:r>
              <a:rPr kumimoji="0" lang="en-US" i="0" u="none" strike="noStrike" kern="0" cap="none" spc="0" normalizeH="0" baseline="0" noProof="0" dirty="0">
                <a:ln>
                  <a:noFill/>
                </a:ln>
                <a:solidFill>
                  <a:sysClr val="windowText" lastClr="000000"/>
                </a:solidFill>
                <a:effectLst/>
                <a:uLnTx/>
                <a:uFillTx/>
              </a:rPr>
              <a:t>for relief and recovery programs</a:t>
            </a:r>
            <a:r>
              <a:rPr lang="en-US" dirty="0">
                <a:solidFill>
                  <a:sysClr val="windowText" lastClr="000000"/>
                </a:solidFill>
              </a:rPr>
              <a:t> for disaster-affected areas to be</a:t>
            </a:r>
            <a:r>
              <a:rPr kumimoji="0" lang="en-US" i="0" u="none" strike="noStrike" kern="0" cap="none" spc="0" normalizeH="0" baseline="0" noProof="0" dirty="0">
                <a:ln>
                  <a:noFill/>
                </a:ln>
                <a:solidFill>
                  <a:sysClr val="windowText" lastClr="000000"/>
                </a:solidFill>
                <a:effectLst/>
                <a:uLnTx/>
                <a:uFillTx/>
              </a:rPr>
              <a:t> </a:t>
            </a:r>
            <a:r>
              <a:rPr kumimoji="0" lang="en-US" i="0" u="sng" strike="noStrike" kern="0" cap="none" spc="0" normalizeH="0" baseline="0" noProof="0" dirty="0">
                <a:ln>
                  <a:noFill/>
                </a:ln>
                <a:solidFill>
                  <a:sysClr val="windowText" lastClr="000000"/>
                </a:solidFill>
                <a:effectLst/>
                <a:uLnTx/>
                <a:uFillTx/>
              </a:rPr>
              <a:t>normalized as quickly as possible</a:t>
            </a:r>
            <a:r>
              <a:rPr kumimoji="0" lang="en-US" i="0" u="none" strike="noStrike" kern="0" cap="none" spc="0" normalizeH="0" baseline="0" noProof="0" dirty="0">
                <a:ln>
                  <a:noFill/>
                </a:ln>
                <a:solidFill>
                  <a:sysClr val="windowText" lastClr="000000"/>
                </a:solidFill>
                <a:effectLst/>
                <a:uLnTx/>
                <a:uFillTx/>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3" name="Google Shape;87;p18">
            <a:extLst>
              <a:ext uri="{FF2B5EF4-FFF2-40B4-BE49-F238E27FC236}">
                <a16:creationId xmlns:a16="http://schemas.microsoft.com/office/drawing/2014/main" id="{8FBC523E-ADE0-B67C-F430-D64FEC5592D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5" name="Picture 4">
            <a:extLst>
              <a:ext uri="{FF2B5EF4-FFF2-40B4-BE49-F238E27FC236}">
                <a16:creationId xmlns:a16="http://schemas.microsoft.com/office/drawing/2014/main" id="{EDEBCB00-9251-1023-C11F-0060C01E84DA}"/>
              </a:ext>
            </a:extLst>
          </p:cNvPr>
          <p:cNvPicPr>
            <a:picLocks noChangeAspect="1"/>
          </p:cNvPicPr>
          <p:nvPr/>
        </p:nvPicPr>
        <p:blipFill>
          <a:blip r:embed="rId4"/>
          <a:stretch>
            <a:fillRect/>
          </a:stretch>
        </p:blipFill>
        <p:spPr>
          <a:xfrm>
            <a:off x="709073" y="704589"/>
            <a:ext cx="7725853" cy="3734321"/>
          </a:xfrm>
          <a:prstGeom prst="rect">
            <a:avLst/>
          </a:prstGeom>
        </p:spPr>
      </p:pic>
    </p:spTree>
    <p:extLst>
      <p:ext uri="{BB962C8B-B14F-4D97-AF65-F5344CB8AC3E}">
        <p14:creationId xmlns:p14="http://schemas.microsoft.com/office/powerpoint/2010/main" val="4049030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TextBox 1">
            <a:extLst>
              <a:ext uri="{FF2B5EF4-FFF2-40B4-BE49-F238E27FC236}">
                <a16:creationId xmlns:a16="http://schemas.microsoft.com/office/drawing/2014/main" id="{A016BF1E-95E2-D360-BCB8-F11B0A8F3399}"/>
              </a:ext>
            </a:extLst>
          </p:cNvPr>
          <p:cNvSpPr txBox="1"/>
          <p:nvPr/>
        </p:nvSpPr>
        <p:spPr>
          <a:xfrm>
            <a:off x="548640" y="969386"/>
            <a:ext cx="8181891" cy="3561937"/>
          </a:xfrm>
          <a:prstGeom prst="rect">
            <a:avLst/>
          </a:prstGeom>
          <a:noFill/>
        </p:spPr>
        <p:txBody>
          <a:bodyPr wrap="square">
            <a:spAutoFit/>
          </a:bodyPr>
          <a:lstStyle/>
          <a:p>
            <a:pPr marL="342900" lvl="0" indent="-342900" algn="just">
              <a:lnSpc>
                <a:spcPct val="115000"/>
              </a:lnSpc>
              <a:buFont typeface="+mj-lt"/>
              <a:buAutoNum type="romanLcPeriod"/>
            </a:pPr>
            <a:r>
              <a:rPr lang="en-PH" sz="1600" dirty="0">
                <a:effectLst/>
                <a:latin typeface="Arial" panose="020B0604020202020204" pitchFamily="34" charset="0"/>
                <a:ea typeface="Arial" panose="020B0604020202020204" pitchFamily="34" charset="0"/>
                <a:cs typeface="Arial" panose="020B0604020202020204" pitchFamily="34" charset="0"/>
              </a:rPr>
              <a:t>Initial allocation of </a:t>
            </a:r>
            <a:r>
              <a:rPr lang="en-PH" sz="1600" b="1" dirty="0">
                <a:effectLst/>
                <a:latin typeface="Arial" panose="020B0604020202020204" pitchFamily="34" charset="0"/>
                <a:ea typeface="Arial" panose="020B0604020202020204" pitchFamily="34" charset="0"/>
                <a:cs typeface="Arial" panose="020B0604020202020204" pitchFamily="34" charset="0"/>
              </a:rPr>
              <a:t>ten percent (10%)</a:t>
            </a:r>
            <a:r>
              <a:rPr lang="en-PH" sz="1600" dirty="0">
                <a:effectLst/>
                <a:latin typeface="Arial" panose="020B0604020202020204" pitchFamily="34" charset="0"/>
                <a:ea typeface="Arial" panose="020B0604020202020204" pitchFamily="34" charset="0"/>
                <a:cs typeface="Arial" panose="020B0604020202020204" pitchFamily="34" charset="0"/>
              </a:rPr>
              <a:t> of the NDRRM Fund for disaster preparedness, prevention and mitigation prioritizing low-income and high-risk LGUs. Any increase in the said allocation in the succeeding years shall be subject to the approval of the Chairperson, NDRRMC;</a:t>
            </a:r>
            <a:endParaRPr lang="en-PH"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QRF be utilized not just for disaster response but for early recovery;</a:t>
            </a:r>
            <a:endParaRPr lang="en-PH"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QRF replenishments from NDRRM Fund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shall be subject to SND’s favorable recommendation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DBM prior to release of funds;</a:t>
            </a:r>
            <a:endParaRPr lang="en-PH"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PH"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Documentary requirements were lessened from </a:t>
            </a:r>
            <a:r>
              <a:rPr lang="en-PH"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six to thirteen (6-13) to three to five (3-5)</a:t>
            </a:r>
            <a:r>
              <a:rPr lang="en-PH"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PH"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romanLcPeriod"/>
            </a:pPr>
            <a:r>
              <a:rPr lang="en-PH"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Timeline for processing were streamlined from </a:t>
            </a:r>
            <a:r>
              <a:rPr lang="en-PH"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eight to eleven (8-11) months to four to five (4-5) months</a:t>
            </a:r>
            <a:endParaRPr lang="en-PH"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5000"/>
              </a:lnSpc>
              <a:spcBef>
                <a:spcPts val="0"/>
              </a:spcBef>
              <a:spcAft>
                <a:spcPts val="0"/>
              </a:spcAft>
              <a:buClr>
                <a:srgbClr val="000000"/>
              </a:buClr>
              <a:buSzTx/>
              <a:tabLst/>
              <a:defRPr/>
            </a:pPr>
            <a:endParaRPr lang="en-US" b="0" dirty="0">
              <a:effectLst/>
              <a:latin typeface="+mj-lt"/>
              <a:ea typeface="Arial" panose="020B0604020202020204" pitchFamily="34" charset="0"/>
              <a:cs typeface="Times New Roman" panose="02020603050405020304" pitchFamily="18" charset="0"/>
            </a:endParaRPr>
          </a:p>
        </p:txBody>
      </p:sp>
      <p:sp>
        <p:nvSpPr>
          <p:cNvPr id="3" name="Google Shape;87;p18">
            <a:extLst>
              <a:ext uri="{FF2B5EF4-FFF2-40B4-BE49-F238E27FC236}">
                <a16:creationId xmlns:a16="http://schemas.microsoft.com/office/drawing/2014/main" id="{EE44F507-E307-7E2E-C02B-4D905AA71F77}"/>
              </a:ext>
            </a:extLst>
          </p:cNvPr>
          <p:cNvSpPr txBox="1">
            <a:spLocks noGrp="1"/>
          </p:cNvSpPr>
          <p:nvPr>
            <p:ph type="title"/>
          </p:nvPr>
        </p:nvSpPr>
        <p:spPr>
          <a:xfrm>
            <a:off x="183005" y="143820"/>
            <a:ext cx="6400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Changes in the New Guidelines</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410197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9CF173DB-D030-2A79-60EC-77EB5BE26DCE}"/>
              </a:ext>
            </a:extLst>
          </p:cNvPr>
          <p:cNvSpPr txBox="1">
            <a:spLocks noGrp="1"/>
          </p:cNvSpPr>
          <p:nvPr>
            <p:ph type="title"/>
          </p:nvPr>
        </p:nvSpPr>
        <p:spPr>
          <a:xfrm>
            <a:off x="311700" y="203200"/>
            <a:ext cx="8520600" cy="54864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Phases of DRRM Financing Assistance</a:t>
            </a:r>
          </a:p>
        </p:txBody>
      </p:sp>
      <p:graphicFrame>
        <p:nvGraphicFramePr>
          <p:cNvPr id="3" name="Table 14">
            <a:extLst>
              <a:ext uri="{FF2B5EF4-FFF2-40B4-BE49-F238E27FC236}">
                <a16:creationId xmlns:a16="http://schemas.microsoft.com/office/drawing/2014/main" id="{8DCD0FB1-CC1A-0D20-BBE5-B4F64F182868}"/>
              </a:ext>
            </a:extLst>
          </p:cNvPr>
          <p:cNvGraphicFramePr>
            <a:graphicFrameLocks noGrp="1"/>
          </p:cNvGraphicFramePr>
          <p:nvPr>
            <p:extLst>
              <p:ext uri="{D42A27DB-BD31-4B8C-83A1-F6EECF244321}">
                <p14:modId xmlns:p14="http://schemas.microsoft.com/office/powerpoint/2010/main" val="714337871"/>
              </p:ext>
            </p:extLst>
          </p:nvPr>
        </p:nvGraphicFramePr>
        <p:xfrm>
          <a:off x="589404" y="873347"/>
          <a:ext cx="8073689" cy="3272297"/>
        </p:xfrm>
        <a:graphic>
          <a:graphicData uri="http://schemas.openxmlformats.org/drawingml/2006/table">
            <a:tbl>
              <a:tblPr firstRow="1" bandRow="1">
                <a:tableStyleId>{5C22544A-7EE6-4342-B048-85BDC9FD1C3A}</a:tableStyleId>
              </a:tblPr>
              <a:tblGrid>
                <a:gridCol w="1525011">
                  <a:extLst>
                    <a:ext uri="{9D8B030D-6E8A-4147-A177-3AD203B41FA5}">
                      <a16:colId xmlns:a16="http://schemas.microsoft.com/office/drawing/2014/main" val="486573713"/>
                    </a:ext>
                  </a:extLst>
                </a:gridCol>
                <a:gridCol w="1667744">
                  <a:extLst>
                    <a:ext uri="{9D8B030D-6E8A-4147-A177-3AD203B41FA5}">
                      <a16:colId xmlns:a16="http://schemas.microsoft.com/office/drawing/2014/main" val="1374055404"/>
                    </a:ext>
                  </a:extLst>
                </a:gridCol>
                <a:gridCol w="1403269">
                  <a:extLst>
                    <a:ext uri="{9D8B030D-6E8A-4147-A177-3AD203B41FA5}">
                      <a16:colId xmlns:a16="http://schemas.microsoft.com/office/drawing/2014/main" val="632580669"/>
                    </a:ext>
                  </a:extLst>
                </a:gridCol>
                <a:gridCol w="1596472">
                  <a:extLst>
                    <a:ext uri="{9D8B030D-6E8A-4147-A177-3AD203B41FA5}">
                      <a16:colId xmlns:a16="http://schemas.microsoft.com/office/drawing/2014/main" val="3154448291"/>
                    </a:ext>
                  </a:extLst>
                </a:gridCol>
                <a:gridCol w="1881193">
                  <a:extLst>
                    <a:ext uri="{9D8B030D-6E8A-4147-A177-3AD203B41FA5}">
                      <a16:colId xmlns:a16="http://schemas.microsoft.com/office/drawing/2014/main" val="2275735714"/>
                    </a:ext>
                  </a:extLst>
                </a:gridCol>
              </a:tblGrid>
              <a:tr h="467774">
                <a:tc>
                  <a:txBody>
                    <a:bodyPr/>
                    <a:lstStyle/>
                    <a:p>
                      <a:pPr algn="ctr"/>
                      <a:r>
                        <a:rPr lang="en-PH" sz="1000" dirty="0"/>
                        <a:t>Phase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1880"/>
                    </a:solidFill>
                  </a:tcPr>
                </a:tc>
                <a:tc>
                  <a:txBody>
                    <a:bodyPr/>
                    <a:lstStyle/>
                    <a:p>
                      <a:pPr algn="ctr"/>
                      <a:r>
                        <a:rPr lang="en-PH" sz="1000" dirty="0"/>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1880"/>
                    </a:solidFill>
                  </a:tcPr>
                </a:tc>
                <a:tc>
                  <a:txBody>
                    <a:bodyPr/>
                    <a:lstStyle/>
                    <a:p>
                      <a:pPr algn="ctr"/>
                      <a:r>
                        <a:rPr lang="en-PH" sz="1000" dirty="0"/>
                        <a:t>Basis </a:t>
                      </a:r>
                    </a:p>
                    <a:p>
                      <a:pPr algn="ctr"/>
                      <a:r>
                        <a:rPr lang="en-PH" sz="1000" dirty="0"/>
                        <a:t>(Control 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1880"/>
                    </a:solidFill>
                  </a:tcPr>
                </a:tc>
                <a:tc>
                  <a:txBody>
                    <a:bodyPr/>
                    <a:lstStyle/>
                    <a:p>
                      <a:pPr algn="ctr"/>
                      <a:r>
                        <a:rPr lang="en-PH" sz="1000" dirty="0"/>
                        <a:t>Funding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1880"/>
                    </a:solidFill>
                  </a:tcPr>
                </a:tc>
                <a:tc>
                  <a:txBody>
                    <a:bodyPr/>
                    <a:lstStyle/>
                    <a:p>
                      <a:pPr algn="ctr"/>
                      <a:r>
                        <a:rPr lang="en-PH" sz="1000" dirty="0"/>
                        <a:t>Implementation Timeline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1880"/>
                    </a:solidFill>
                  </a:tcPr>
                </a:tc>
                <a:extLst>
                  <a:ext uri="{0D108BD9-81ED-4DB2-BD59-A6C34878D82A}">
                    <a16:rowId xmlns:a16="http://schemas.microsoft.com/office/drawing/2014/main" val="3416456131"/>
                  </a:ext>
                </a:extLst>
              </a:tr>
              <a:tr h="650361">
                <a:tc>
                  <a:txBody>
                    <a:bodyPr/>
                    <a:lstStyle/>
                    <a:p>
                      <a:pPr marL="0" indent="0" algn="ctr">
                        <a:buFont typeface="Wingdings" panose="05000000000000000000" pitchFamily="2" charset="2"/>
                        <a:buNone/>
                      </a:pPr>
                      <a:r>
                        <a:rPr lang="en-PH" sz="1000" dirty="0"/>
                        <a:t>Pre-Disaster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b="1" dirty="0"/>
                        <a:t>Disaster Preparedness, Prevention and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US" sz="1000" dirty="0"/>
                        <a:t>D</a:t>
                      </a:r>
                      <a:r>
                        <a:rPr lang="en-PH" sz="1000" dirty="0"/>
                        <a:t>RRM Plans, Menu of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NDRRM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Whole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082589"/>
                  </a:ext>
                </a:extLst>
              </a:tr>
              <a:tr h="650361">
                <a:tc>
                  <a:txBody>
                    <a:bodyPr/>
                    <a:lstStyle/>
                    <a:p>
                      <a:pPr marL="0" indent="0" algn="ctr">
                        <a:buFont typeface="Wingdings" panose="05000000000000000000" pitchFamily="2" charset="2"/>
                        <a:buNone/>
                      </a:pPr>
                      <a:r>
                        <a:rPr lang="en-PH" sz="1000" dirty="0"/>
                        <a:t>Emergency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en-PH" sz="1000" b="1" dirty="0"/>
                        <a:t>Immediate Actions</a:t>
                      </a:r>
                    </a:p>
                    <a:p>
                      <a:pPr marL="0" indent="0" algn="ctr">
                        <a:buFont typeface="Wingdings" panose="05000000000000000000" pitchFamily="2" charset="2"/>
                        <a:buNone/>
                      </a:pPr>
                      <a:r>
                        <a:rPr lang="en-PH" sz="1000" dirty="0"/>
                        <a:t>(Live saving and life sustaining)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Situation Report (</a:t>
                      </a:r>
                      <a:r>
                        <a:rPr lang="en-PH" sz="1000" dirty="0" err="1"/>
                        <a:t>SitRep</a:t>
                      </a:r>
                      <a:r>
                        <a:rPr lang="en-PH" sz="1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QRF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During Disaster up to 1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4252397"/>
                  </a:ext>
                </a:extLst>
              </a:tr>
              <a:tr h="65036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en-PH" sz="1000" dirty="0"/>
                        <a:t>Early Recovery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b="1" dirty="0"/>
                        <a:t>Return to Normalcy</a:t>
                      </a:r>
                    </a:p>
                    <a:p>
                      <a:pPr marL="0" indent="0" algn="ctr">
                        <a:buFont typeface="Wingdings" panose="05000000000000000000" pitchFamily="2" charset="2"/>
                        <a:buNone/>
                      </a:pPr>
                      <a:r>
                        <a:rPr lang="en-PH" sz="1000" dirty="0"/>
                        <a:t>(Short-Term Immediate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err="1"/>
                        <a:t>SitRep</a:t>
                      </a:r>
                      <a:r>
                        <a:rPr lang="en-PH" sz="1000" dirty="0"/>
                        <a:t>, RDANA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QRF</a:t>
                      </a:r>
                    </a:p>
                    <a:p>
                      <a:pPr marL="0" indent="0" algn="ctr">
                        <a:buFont typeface="Wingdings" panose="05000000000000000000" pitchFamily="2" charset="2"/>
                        <a:buNone/>
                      </a:pPr>
                      <a:endParaRPr lang="en-PH" sz="1000" dirty="0"/>
                    </a:p>
                    <a:p>
                      <a:pPr marL="0" indent="0" algn="ctr">
                        <a:buFont typeface="Wingdings" panose="05000000000000000000" pitchFamily="2" charset="2"/>
                        <a:buNone/>
                      </a:pPr>
                      <a:r>
                        <a:rPr lang="en-PH" sz="1000" dirty="0"/>
                        <a:t>Regular Agency Budgets</a:t>
                      </a:r>
                    </a:p>
                    <a:p>
                      <a:pPr marL="0" indent="0" algn="ctr">
                        <a:buFont typeface="Wingdings" panose="05000000000000000000" pitchFamily="2" charset="2"/>
                        <a:buNone/>
                      </a:pPr>
                      <a:endParaRPr lang="en-PH" sz="1000" dirty="0"/>
                    </a:p>
                    <a:p>
                      <a:pPr marL="0" indent="0" algn="ctr">
                        <a:buFont typeface="Wingdings" panose="05000000000000000000" pitchFamily="2" charset="2"/>
                        <a:buNone/>
                      </a:pPr>
                      <a:r>
                        <a:rPr lang="en-PH" sz="1000" dirty="0"/>
                        <a:t> NDRRMF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2 Weeks to maximum of 1 year after disaster occurrence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611216"/>
                  </a:ext>
                </a:extLst>
              </a:tr>
              <a:tr h="65036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en-PH" sz="1000" dirty="0"/>
                        <a:t>Rehabilitation and Reconstruction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b="1" dirty="0"/>
                        <a:t>Build Back Better</a:t>
                      </a:r>
                    </a:p>
                    <a:p>
                      <a:pPr marL="0" indent="0" algn="ctr">
                        <a:buFont typeface="Wingdings" panose="05000000000000000000" pitchFamily="2" charset="2"/>
                        <a:buNone/>
                      </a:pPr>
                      <a:r>
                        <a:rPr lang="en-PH" sz="1000" dirty="0"/>
                        <a:t>(Medium to Long Term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PDNA and RRP or RP-VET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NDRRMF, Regular Agency Budgets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r>
                        <a:rPr lang="en-PH" sz="1000" dirty="0"/>
                        <a:t>4months after disaster occurrence up to 3-5 years depending on the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292583"/>
                  </a:ext>
                </a:extLst>
              </a:tr>
            </a:tbl>
          </a:graphicData>
        </a:graphic>
      </p:graphicFrame>
    </p:spTree>
    <p:extLst>
      <p:ext uri="{BB962C8B-B14F-4D97-AF65-F5344CB8AC3E}">
        <p14:creationId xmlns:p14="http://schemas.microsoft.com/office/powerpoint/2010/main" val="256904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3" name="Google Shape;87;p18">
            <a:extLst>
              <a:ext uri="{FF2B5EF4-FFF2-40B4-BE49-F238E27FC236}">
                <a16:creationId xmlns:a16="http://schemas.microsoft.com/office/drawing/2014/main" id="{D2536382-BA0C-B710-3901-9E851E40AFD8}"/>
              </a:ext>
            </a:extLst>
          </p:cNvPr>
          <p:cNvSpPr txBox="1">
            <a:spLocks/>
          </p:cNvSpPr>
          <p:nvPr/>
        </p:nvSpPr>
        <p:spPr>
          <a:xfrm>
            <a:off x="1530900" y="1370435"/>
            <a:ext cx="7613100" cy="2993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4400" b="1">
                <a:solidFill>
                  <a:srgbClr val="0B5394"/>
                </a:solidFill>
                <a:latin typeface="Roboto"/>
                <a:ea typeface="Roboto"/>
                <a:cs typeface="Roboto"/>
                <a:sym typeface="Roboto"/>
              </a:rPr>
              <a:t>DISASTER PREPAREDNESS, PREVENTION AND MITIGATION</a:t>
            </a:r>
            <a:br>
              <a:rPr lang="en-US" sz="4400" b="1">
                <a:solidFill>
                  <a:srgbClr val="0B5394"/>
                </a:solidFill>
                <a:latin typeface="Roboto"/>
                <a:ea typeface="Roboto"/>
                <a:cs typeface="Roboto"/>
                <a:sym typeface="Roboto"/>
              </a:rPr>
            </a:br>
            <a:endParaRPr lang="en-US" sz="4400" b="1" dirty="0">
              <a:solidFill>
                <a:srgbClr val="0B5394"/>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grpSp>
        <p:nvGrpSpPr>
          <p:cNvPr id="64" name="Google Shape;59;p13">
            <a:extLst>
              <a:ext uri="{FF2B5EF4-FFF2-40B4-BE49-F238E27FC236}">
                <a16:creationId xmlns:a16="http://schemas.microsoft.com/office/drawing/2014/main" id="{EBF42B24-CCD8-D8D4-C5E6-C3E941B4358B}"/>
              </a:ext>
            </a:extLst>
          </p:cNvPr>
          <p:cNvGrpSpPr/>
          <p:nvPr/>
        </p:nvGrpSpPr>
        <p:grpSpPr>
          <a:xfrm>
            <a:off x="1192683" y="3129895"/>
            <a:ext cx="1525490" cy="1369850"/>
            <a:chOff x="1630838" y="3228625"/>
            <a:chExt cx="1467600" cy="1251190"/>
          </a:xfrm>
        </p:grpSpPr>
        <p:sp>
          <p:nvSpPr>
            <p:cNvPr id="65" name="Google Shape;60;p13">
              <a:extLst>
                <a:ext uri="{FF2B5EF4-FFF2-40B4-BE49-F238E27FC236}">
                  <a16:creationId xmlns:a16="http://schemas.microsoft.com/office/drawing/2014/main" id="{53321265-7C27-BFC4-0A57-0F01156F1390}"/>
                </a:ext>
              </a:extLst>
            </p:cNvPr>
            <p:cNvSpPr/>
            <p:nvPr/>
          </p:nvSpPr>
          <p:spPr>
            <a:xfrm>
              <a:off x="1766625" y="3228625"/>
              <a:ext cx="1243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p13">
              <a:extLst>
                <a:ext uri="{FF2B5EF4-FFF2-40B4-BE49-F238E27FC236}">
                  <a16:creationId xmlns:a16="http://schemas.microsoft.com/office/drawing/2014/main" id="{3E1D4E13-03EC-8C24-59E9-55A267F76C38}"/>
                </a:ext>
              </a:extLst>
            </p:cNvPr>
            <p:cNvSpPr txBox="1"/>
            <p:nvPr/>
          </p:nvSpPr>
          <p:spPr>
            <a:xfrm>
              <a:off x="1759822" y="3294155"/>
              <a:ext cx="12435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800" dirty="0">
                  <a:solidFill>
                    <a:srgbClr val="FFFFFF"/>
                  </a:solidFill>
                </a:rPr>
                <a:t> </a:t>
              </a:r>
              <a:r>
                <a:rPr lang="en-PH" sz="800" b="1" dirty="0">
                  <a:solidFill>
                    <a:srgbClr val="FFFFFF"/>
                  </a:solidFill>
                </a:rPr>
                <a:t>Not Later than End of June Every Year</a:t>
              </a:r>
              <a:endParaRPr sz="800" dirty="0">
                <a:solidFill>
                  <a:srgbClr val="FFFFFF"/>
                </a:solidFill>
              </a:endParaRPr>
            </a:p>
            <a:p>
              <a:pPr marL="0" lvl="0" indent="0" algn="ctr" rtl="0">
                <a:spcBef>
                  <a:spcPts val="0"/>
                </a:spcBef>
                <a:spcAft>
                  <a:spcPts val="0"/>
                </a:spcAft>
                <a:buNone/>
              </a:pPr>
              <a:endParaRPr sz="500" b="1" dirty="0">
                <a:solidFill>
                  <a:schemeClr val="lt1"/>
                </a:solidFill>
              </a:endParaRPr>
            </a:p>
          </p:txBody>
        </p:sp>
        <p:sp>
          <p:nvSpPr>
            <p:cNvPr id="67" name="Google Shape;62;p13">
              <a:extLst>
                <a:ext uri="{FF2B5EF4-FFF2-40B4-BE49-F238E27FC236}">
                  <a16:creationId xmlns:a16="http://schemas.microsoft.com/office/drawing/2014/main" id="{6C135DD0-2ABE-BB13-1CA3-7C1B73F3B71D}"/>
                </a:ext>
              </a:extLst>
            </p:cNvPr>
            <p:cNvSpPr/>
            <p:nvPr/>
          </p:nvSpPr>
          <p:spPr>
            <a:xfrm>
              <a:off x="1751550" y="3522025"/>
              <a:ext cx="1258500" cy="9345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3;p13">
              <a:extLst>
                <a:ext uri="{FF2B5EF4-FFF2-40B4-BE49-F238E27FC236}">
                  <a16:creationId xmlns:a16="http://schemas.microsoft.com/office/drawing/2014/main" id="{25E5068A-F82B-1192-A05E-DC350BCE78D4}"/>
                </a:ext>
              </a:extLst>
            </p:cNvPr>
            <p:cNvSpPr txBox="1"/>
            <p:nvPr/>
          </p:nvSpPr>
          <p:spPr>
            <a:xfrm>
              <a:off x="1630838" y="3519925"/>
              <a:ext cx="14676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dirty="0">
                  <a:solidFill>
                    <a:schemeClr val="dk1"/>
                  </a:solidFill>
                </a:rPr>
                <a:t>LGU</a:t>
              </a:r>
              <a:endParaRPr sz="800" b="1" u="sng" dirty="0">
                <a:solidFill>
                  <a:schemeClr val="dk1"/>
                </a:solidFill>
              </a:endParaRPr>
            </a:p>
          </p:txBody>
        </p:sp>
        <p:sp>
          <p:nvSpPr>
            <p:cNvPr id="69" name="Google Shape;64;p13">
              <a:extLst>
                <a:ext uri="{FF2B5EF4-FFF2-40B4-BE49-F238E27FC236}">
                  <a16:creationId xmlns:a16="http://schemas.microsoft.com/office/drawing/2014/main" id="{58983B33-2BA4-1392-6C49-FD82A158E6DD}"/>
                </a:ext>
              </a:extLst>
            </p:cNvPr>
            <p:cNvSpPr txBox="1"/>
            <p:nvPr/>
          </p:nvSpPr>
          <p:spPr>
            <a:xfrm>
              <a:off x="1759050" y="3795330"/>
              <a:ext cx="1243500" cy="684485"/>
            </a:xfrm>
            <a:prstGeom prst="rect">
              <a:avLst/>
            </a:prstGeom>
            <a:noFill/>
            <a:ln>
              <a:noFill/>
            </a:ln>
          </p:spPr>
          <p:txBody>
            <a:bodyPr spcFirstLastPara="1" wrap="square" lIns="91425" tIns="91425" rIns="91425" bIns="91425" anchor="ctr" anchorCtr="0">
              <a:noAutofit/>
            </a:bodyPr>
            <a:lstStyle/>
            <a:p>
              <a:pPr algn="ctr">
                <a:lnSpc>
                  <a:spcPct val="115000"/>
                </a:lnSpc>
              </a:pPr>
              <a:r>
                <a:rPr lang="en-US" sz="800" dirty="0">
                  <a:solidFill>
                    <a:schemeClr val="dk1"/>
                  </a:solidFill>
                </a:rPr>
                <a:t>Submission of proposal w/ complete documentary requirements</a:t>
              </a:r>
              <a:endParaRPr lang="en-US" sz="800" u="sng" dirty="0">
                <a:solidFill>
                  <a:schemeClr val="dk1"/>
                </a:solidFill>
              </a:endParaRPr>
            </a:p>
            <a:p>
              <a:pPr marL="0" lvl="0" indent="0" algn="ctr" rtl="0">
                <a:lnSpc>
                  <a:spcPct val="115000"/>
                </a:lnSpc>
                <a:spcBef>
                  <a:spcPts val="0"/>
                </a:spcBef>
                <a:spcAft>
                  <a:spcPts val="0"/>
                </a:spcAft>
                <a:buNone/>
              </a:pPr>
              <a:endParaRPr sz="800" b="1" u="sng" dirty="0">
                <a:solidFill>
                  <a:schemeClr val="dk1"/>
                </a:solidFill>
              </a:endParaRPr>
            </a:p>
          </p:txBody>
        </p:sp>
      </p:grpSp>
      <p:cxnSp>
        <p:nvCxnSpPr>
          <p:cNvPr id="70" name="Google Shape;65;p13">
            <a:extLst>
              <a:ext uri="{FF2B5EF4-FFF2-40B4-BE49-F238E27FC236}">
                <a16:creationId xmlns:a16="http://schemas.microsoft.com/office/drawing/2014/main" id="{BEFB14F0-7DD1-ED35-3B6A-F407F1174F96}"/>
              </a:ext>
            </a:extLst>
          </p:cNvPr>
          <p:cNvCxnSpPr/>
          <p:nvPr/>
        </p:nvCxnSpPr>
        <p:spPr>
          <a:xfrm>
            <a:off x="4152205" y="2456073"/>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71" name="Google Shape;66;p13">
            <a:extLst>
              <a:ext uri="{FF2B5EF4-FFF2-40B4-BE49-F238E27FC236}">
                <a16:creationId xmlns:a16="http://schemas.microsoft.com/office/drawing/2014/main" id="{03AFE3D2-981F-07A3-AD24-9709E0FADBC7}"/>
              </a:ext>
            </a:extLst>
          </p:cNvPr>
          <p:cNvCxnSpPr/>
          <p:nvPr/>
        </p:nvCxnSpPr>
        <p:spPr>
          <a:xfrm>
            <a:off x="4152205" y="3675273"/>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72" name="Google Shape;67;p13">
            <a:extLst>
              <a:ext uri="{FF2B5EF4-FFF2-40B4-BE49-F238E27FC236}">
                <a16:creationId xmlns:a16="http://schemas.microsoft.com/office/drawing/2014/main" id="{8FC1175E-77A0-C0E2-5521-1A1CDF3DB520}"/>
              </a:ext>
            </a:extLst>
          </p:cNvPr>
          <p:cNvCxnSpPr/>
          <p:nvPr/>
        </p:nvCxnSpPr>
        <p:spPr>
          <a:xfrm>
            <a:off x="4152205" y="4284873"/>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73" name="Google Shape;68;p13">
            <a:extLst>
              <a:ext uri="{FF2B5EF4-FFF2-40B4-BE49-F238E27FC236}">
                <a16:creationId xmlns:a16="http://schemas.microsoft.com/office/drawing/2014/main" id="{121B85A5-9FFE-E56F-42CB-50FE923CEAD0}"/>
              </a:ext>
            </a:extLst>
          </p:cNvPr>
          <p:cNvCxnSpPr/>
          <p:nvPr/>
        </p:nvCxnSpPr>
        <p:spPr>
          <a:xfrm>
            <a:off x="4152205" y="1846473"/>
            <a:ext cx="0" cy="429600"/>
          </a:xfrm>
          <a:prstGeom prst="straightConnector1">
            <a:avLst/>
          </a:prstGeom>
          <a:noFill/>
          <a:ln w="38100" cap="flat" cmpd="sng">
            <a:solidFill>
              <a:srgbClr val="FF0000"/>
            </a:solidFill>
            <a:prstDash val="solid"/>
            <a:round/>
            <a:headEnd type="none" w="med" len="med"/>
            <a:tailEnd type="none" w="med" len="med"/>
          </a:ln>
        </p:spPr>
      </p:cxnSp>
      <p:sp>
        <p:nvSpPr>
          <p:cNvPr id="74" name="Google Shape;70;p13">
            <a:extLst>
              <a:ext uri="{FF2B5EF4-FFF2-40B4-BE49-F238E27FC236}">
                <a16:creationId xmlns:a16="http://schemas.microsoft.com/office/drawing/2014/main" id="{94C9A3C6-8204-6B03-9D6E-AAC8354B853D}"/>
              </a:ext>
            </a:extLst>
          </p:cNvPr>
          <p:cNvSpPr/>
          <p:nvPr/>
        </p:nvSpPr>
        <p:spPr>
          <a:xfrm rot="10800000">
            <a:off x="4290794" y="2928405"/>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1;p13">
            <a:extLst>
              <a:ext uri="{FF2B5EF4-FFF2-40B4-BE49-F238E27FC236}">
                <a16:creationId xmlns:a16="http://schemas.microsoft.com/office/drawing/2014/main" id="{26B9DA95-2510-BDDA-B05F-38FC422A1AD1}"/>
              </a:ext>
            </a:extLst>
          </p:cNvPr>
          <p:cNvSpPr txBox="1"/>
          <p:nvPr/>
        </p:nvSpPr>
        <p:spPr>
          <a:xfrm rot="973">
            <a:off x="4301680" y="2970779"/>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76" name="Google Shape;72;p13">
            <a:extLst>
              <a:ext uri="{FF2B5EF4-FFF2-40B4-BE49-F238E27FC236}">
                <a16:creationId xmlns:a16="http://schemas.microsoft.com/office/drawing/2014/main" id="{E0C7121A-9B42-549C-08D3-B2C7CC20AD74}"/>
              </a:ext>
            </a:extLst>
          </p:cNvPr>
          <p:cNvSpPr/>
          <p:nvPr/>
        </p:nvSpPr>
        <p:spPr>
          <a:xfrm rot="10800000">
            <a:off x="4290769" y="2030805"/>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3;p13">
            <a:extLst>
              <a:ext uri="{FF2B5EF4-FFF2-40B4-BE49-F238E27FC236}">
                <a16:creationId xmlns:a16="http://schemas.microsoft.com/office/drawing/2014/main" id="{4FC473A5-0F6E-7802-8C62-7B1979A2D5E6}"/>
              </a:ext>
            </a:extLst>
          </p:cNvPr>
          <p:cNvSpPr txBox="1"/>
          <p:nvPr/>
        </p:nvSpPr>
        <p:spPr>
          <a:xfrm>
            <a:off x="4337219" y="2746930"/>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78" name="Google Shape;74;p13">
            <a:extLst>
              <a:ext uri="{FF2B5EF4-FFF2-40B4-BE49-F238E27FC236}">
                <a16:creationId xmlns:a16="http://schemas.microsoft.com/office/drawing/2014/main" id="{C0982569-17AB-B8BD-D366-2315A2FA2A4A}"/>
              </a:ext>
            </a:extLst>
          </p:cNvPr>
          <p:cNvSpPr txBox="1"/>
          <p:nvPr/>
        </p:nvSpPr>
        <p:spPr>
          <a:xfrm>
            <a:off x="4321919" y="2096105"/>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Endorsement to SND of Letter to OP</a:t>
            </a:r>
            <a:endParaRPr sz="800" b="1" u="sng">
              <a:solidFill>
                <a:schemeClr val="lt1"/>
              </a:solidFill>
            </a:endParaRPr>
          </a:p>
        </p:txBody>
      </p:sp>
      <p:sp>
        <p:nvSpPr>
          <p:cNvPr id="79" name="Google Shape;75;p13">
            <a:extLst>
              <a:ext uri="{FF2B5EF4-FFF2-40B4-BE49-F238E27FC236}">
                <a16:creationId xmlns:a16="http://schemas.microsoft.com/office/drawing/2014/main" id="{8C90B97F-D33E-D57C-D7A9-0394191CFFAD}"/>
              </a:ext>
            </a:extLst>
          </p:cNvPr>
          <p:cNvSpPr/>
          <p:nvPr/>
        </p:nvSpPr>
        <p:spPr>
          <a:xfrm rot="10800000">
            <a:off x="5477458" y="2479680"/>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p13">
            <a:extLst>
              <a:ext uri="{FF2B5EF4-FFF2-40B4-BE49-F238E27FC236}">
                <a16:creationId xmlns:a16="http://schemas.microsoft.com/office/drawing/2014/main" id="{B3A20EC8-1A2A-E0A0-F481-C109D95C38EB}"/>
              </a:ext>
            </a:extLst>
          </p:cNvPr>
          <p:cNvSpPr txBox="1"/>
          <p:nvPr/>
        </p:nvSpPr>
        <p:spPr>
          <a:xfrm rot="915">
            <a:off x="5490906" y="2522055"/>
            <a:ext cx="11274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81" name="Google Shape;77;p13">
            <a:extLst>
              <a:ext uri="{FF2B5EF4-FFF2-40B4-BE49-F238E27FC236}">
                <a16:creationId xmlns:a16="http://schemas.microsoft.com/office/drawing/2014/main" id="{5FCEFEF2-45BE-EDE4-1F34-F3AEEA8E7049}"/>
              </a:ext>
            </a:extLst>
          </p:cNvPr>
          <p:cNvSpPr/>
          <p:nvPr/>
        </p:nvSpPr>
        <p:spPr>
          <a:xfrm rot="10800000">
            <a:off x="5477632" y="1582080"/>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8;p13">
            <a:extLst>
              <a:ext uri="{FF2B5EF4-FFF2-40B4-BE49-F238E27FC236}">
                <a16:creationId xmlns:a16="http://schemas.microsoft.com/office/drawing/2014/main" id="{13D3A5DA-001A-9DF1-5CB0-30ED8C9F92ED}"/>
              </a:ext>
            </a:extLst>
          </p:cNvPr>
          <p:cNvSpPr txBox="1"/>
          <p:nvPr/>
        </p:nvSpPr>
        <p:spPr>
          <a:xfrm>
            <a:off x="5438769" y="2252580"/>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SND/C, NDRRMC</a:t>
            </a:r>
            <a:endParaRPr sz="800" b="1" u="sng">
              <a:solidFill>
                <a:schemeClr val="lt1"/>
              </a:solidFill>
            </a:endParaRPr>
          </a:p>
        </p:txBody>
      </p:sp>
      <p:sp>
        <p:nvSpPr>
          <p:cNvPr id="83" name="Google Shape;79;p13">
            <a:extLst>
              <a:ext uri="{FF2B5EF4-FFF2-40B4-BE49-F238E27FC236}">
                <a16:creationId xmlns:a16="http://schemas.microsoft.com/office/drawing/2014/main" id="{478FFAF7-373A-CB66-762E-09D6C3B4541D}"/>
              </a:ext>
            </a:extLst>
          </p:cNvPr>
          <p:cNvSpPr txBox="1"/>
          <p:nvPr/>
        </p:nvSpPr>
        <p:spPr>
          <a:xfrm>
            <a:off x="5438781" y="1658055"/>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Approves and signs recommendation letter to OP</a:t>
            </a:r>
            <a:endParaRPr sz="800" b="1">
              <a:solidFill>
                <a:schemeClr val="lt1"/>
              </a:solidFill>
            </a:endParaRPr>
          </a:p>
        </p:txBody>
      </p:sp>
      <p:sp>
        <p:nvSpPr>
          <p:cNvPr id="84" name="Google Shape;80;p13">
            <a:extLst>
              <a:ext uri="{FF2B5EF4-FFF2-40B4-BE49-F238E27FC236}">
                <a16:creationId xmlns:a16="http://schemas.microsoft.com/office/drawing/2014/main" id="{D53BD83B-A3AA-5825-CFD1-E4331043CBD7}"/>
              </a:ext>
            </a:extLst>
          </p:cNvPr>
          <p:cNvSpPr/>
          <p:nvPr/>
        </p:nvSpPr>
        <p:spPr>
          <a:xfrm rot="10800000">
            <a:off x="6773694" y="1983530"/>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1;p13">
            <a:extLst>
              <a:ext uri="{FF2B5EF4-FFF2-40B4-BE49-F238E27FC236}">
                <a16:creationId xmlns:a16="http://schemas.microsoft.com/office/drawing/2014/main" id="{2DF9B629-FF19-D1D8-69C0-16DF4C252BCB}"/>
              </a:ext>
            </a:extLst>
          </p:cNvPr>
          <p:cNvSpPr txBox="1"/>
          <p:nvPr/>
        </p:nvSpPr>
        <p:spPr>
          <a:xfrm rot="973">
            <a:off x="6784580" y="2025904"/>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1-2 Working Days</a:t>
            </a:r>
            <a:endParaRPr sz="500" b="1" dirty="0">
              <a:solidFill>
                <a:schemeClr val="lt1"/>
              </a:solidFill>
            </a:endParaRPr>
          </a:p>
        </p:txBody>
      </p:sp>
      <p:sp>
        <p:nvSpPr>
          <p:cNvPr id="86" name="Google Shape;82;p13">
            <a:extLst>
              <a:ext uri="{FF2B5EF4-FFF2-40B4-BE49-F238E27FC236}">
                <a16:creationId xmlns:a16="http://schemas.microsoft.com/office/drawing/2014/main" id="{35350E31-57D8-CA33-FD72-AB191D750A3C}"/>
              </a:ext>
            </a:extLst>
          </p:cNvPr>
          <p:cNvSpPr/>
          <p:nvPr/>
        </p:nvSpPr>
        <p:spPr>
          <a:xfrm rot="10800000">
            <a:off x="6773669" y="1085930"/>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p13">
            <a:extLst>
              <a:ext uri="{FF2B5EF4-FFF2-40B4-BE49-F238E27FC236}">
                <a16:creationId xmlns:a16="http://schemas.microsoft.com/office/drawing/2014/main" id="{90860B5C-3DAE-8FF3-296B-E992061C6EB5}"/>
              </a:ext>
            </a:extLst>
          </p:cNvPr>
          <p:cNvSpPr txBox="1"/>
          <p:nvPr/>
        </p:nvSpPr>
        <p:spPr>
          <a:xfrm>
            <a:off x="6820119" y="1802055"/>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88" name="Google Shape;84;p13">
            <a:extLst>
              <a:ext uri="{FF2B5EF4-FFF2-40B4-BE49-F238E27FC236}">
                <a16:creationId xmlns:a16="http://schemas.microsoft.com/office/drawing/2014/main" id="{5CCA6E46-19F6-CCF7-1794-11E93CFF5D13}"/>
              </a:ext>
            </a:extLst>
          </p:cNvPr>
          <p:cNvSpPr txBox="1"/>
          <p:nvPr/>
        </p:nvSpPr>
        <p:spPr>
          <a:xfrm>
            <a:off x="6804819" y="1151230"/>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Transmittal of Request to OP for approval</a:t>
            </a:r>
            <a:endParaRPr sz="800" b="1">
              <a:solidFill>
                <a:schemeClr val="lt1"/>
              </a:solidFill>
            </a:endParaRPr>
          </a:p>
        </p:txBody>
      </p:sp>
      <p:sp>
        <p:nvSpPr>
          <p:cNvPr id="89" name="Google Shape;85;p13">
            <a:extLst>
              <a:ext uri="{FF2B5EF4-FFF2-40B4-BE49-F238E27FC236}">
                <a16:creationId xmlns:a16="http://schemas.microsoft.com/office/drawing/2014/main" id="{5B7C10CA-4217-A8BA-70A9-857BF15D8EC1}"/>
              </a:ext>
            </a:extLst>
          </p:cNvPr>
          <p:cNvSpPr/>
          <p:nvPr/>
        </p:nvSpPr>
        <p:spPr>
          <a:xfrm>
            <a:off x="7673634" y="-144295"/>
            <a:ext cx="1364364" cy="1035720"/>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6;p13">
            <a:extLst>
              <a:ext uri="{FF2B5EF4-FFF2-40B4-BE49-F238E27FC236}">
                <a16:creationId xmlns:a16="http://schemas.microsoft.com/office/drawing/2014/main" id="{95BB9519-91DA-A96C-C49D-C36747CF4654}"/>
              </a:ext>
            </a:extLst>
          </p:cNvPr>
          <p:cNvSpPr txBox="1"/>
          <p:nvPr/>
        </p:nvSpPr>
        <p:spPr>
          <a:xfrm>
            <a:off x="7925781" y="114238"/>
            <a:ext cx="932400" cy="54738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200" b="1" dirty="0">
                <a:solidFill>
                  <a:srgbClr val="FFFFFF"/>
                </a:solidFill>
              </a:rPr>
              <a:t>Increased Capacity</a:t>
            </a:r>
            <a:endParaRPr sz="1200" b="1" dirty="0">
              <a:solidFill>
                <a:srgbClr val="FFFFFF"/>
              </a:solidFill>
            </a:endParaRPr>
          </a:p>
        </p:txBody>
      </p:sp>
      <p:sp>
        <p:nvSpPr>
          <p:cNvPr id="91" name="Google Shape;87;p13">
            <a:extLst>
              <a:ext uri="{FF2B5EF4-FFF2-40B4-BE49-F238E27FC236}">
                <a16:creationId xmlns:a16="http://schemas.microsoft.com/office/drawing/2014/main" id="{A833AC2C-AA7F-1138-9FD1-BF1DDF647737}"/>
              </a:ext>
            </a:extLst>
          </p:cNvPr>
          <p:cNvSpPr/>
          <p:nvPr/>
        </p:nvSpPr>
        <p:spPr>
          <a:xfrm rot="10800000">
            <a:off x="29312" y="-15961"/>
            <a:ext cx="5800765" cy="531600"/>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8;p13">
            <a:extLst>
              <a:ext uri="{FF2B5EF4-FFF2-40B4-BE49-F238E27FC236}">
                <a16:creationId xmlns:a16="http://schemas.microsoft.com/office/drawing/2014/main" id="{BC91E36E-4DD8-2B34-CD80-8713EFCA6147}"/>
              </a:ext>
            </a:extLst>
          </p:cNvPr>
          <p:cNvSpPr txBox="1"/>
          <p:nvPr/>
        </p:nvSpPr>
        <p:spPr>
          <a:xfrm>
            <a:off x="341088" y="-80989"/>
            <a:ext cx="5488989" cy="70165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dirty="0">
                <a:solidFill>
                  <a:srgbClr val="FFFFFF"/>
                </a:solidFill>
              </a:rPr>
              <a:t>Process Flow  Pre-Disaster Interventions </a:t>
            </a:r>
          </a:p>
        </p:txBody>
      </p:sp>
      <p:sp>
        <p:nvSpPr>
          <p:cNvPr id="93" name="Google Shape;92;p13">
            <a:extLst>
              <a:ext uri="{FF2B5EF4-FFF2-40B4-BE49-F238E27FC236}">
                <a16:creationId xmlns:a16="http://schemas.microsoft.com/office/drawing/2014/main" id="{87F8B6A5-2594-CF0B-9063-A6B2F697228C}"/>
              </a:ext>
            </a:extLst>
          </p:cNvPr>
          <p:cNvSpPr txBox="1"/>
          <p:nvPr/>
        </p:nvSpPr>
        <p:spPr>
          <a:xfrm>
            <a:off x="182649" y="1178820"/>
            <a:ext cx="148264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900" b="1" dirty="0">
              <a:solidFill>
                <a:schemeClr val="dk1"/>
              </a:solidFill>
            </a:endParaRPr>
          </a:p>
          <a:p>
            <a:pPr marL="0" lvl="0" indent="0" algn="ctr" rtl="0">
              <a:lnSpc>
                <a:spcPct val="115000"/>
              </a:lnSpc>
              <a:spcBef>
                <a:spcPts val="0"/>
              </a:spcBef>
              <a:spcAft>
                <a:spcPts val="0"/>
              </a:spcAft>
              <a:buNone/>
            </a:pPr>
            <a:endParaRPr sz="900" b="1" dirty="0">
              <a:solidFill>
                <a:schemeClr val="lt1"/>
              </a:solidFill>
            </a:endParaRPr>
          </a:p>
        </p:txBody>
      </p:sp>
      <p:sp>
        <p:nvSpPr>
          <p:cNvPr id="94" name="Google Shape;100;p13">
            <a:extLst>
              <a:ext uri="{FF2B5EF4-FFF2-40B4-BE49-F238E27FC236}">
                <a16:creationId xmlns:a16="http://schemas.microsoft.com/office/drawing/2014/main" id="{84AACB94-30FF-EC35-93EF-74EA17881CF4}"/>
              </a:ext>
            </a:extLst>
          </p:cNvPr>
          <p:cNvSpPr/>
          <p:nvPr/>
        </p:nvSpPr>
        <p:spPr>
          <a:xfrm>
            <a:off x="7973250" y="982224"/>
            <a:ext cx="968100" cy="733550"/>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1;p13">
            <a:extLst>
              <a:ext uri="{FF2B5EF4-FFF2-40B4-BE49-F238E27FC236}">
                <a16:creationId xmlns:a16="http://schemas.microsoft.com/office/drawing/2014/main" id="{ACA59035-1D87-46F0-0E50-355A8EFB3F37}"/>
              </a:ext>
            </a:extLst>
          </p:cNvPr>
          <p:cNvSpPr txBox="1"/>
          <p:nvPr/>
        </p:nvSpPr>
        <p:spPr>
          <a:xfrm>
            <a:off x="7893600" y="1230380"/>
            <a:ext cx="1127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7-12 Working days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
        <p:nvSpPr>
          <p:cNvPr id="96" name="Google Shape;102;p13">
            <a:extLst>
              <a:ext uri="{FF2B5EF4-FFF2-40B4-BE49-F238E27FC236}">
                <a16:creationId xmlns:a16="http://schemas.microsoft.com/office/drawing/2014/main" id="{CE19B719-EB95-3E4A-9722-82AC4197FCE4}"/>
              </a:ext>
            </a:extLst>
          </p:cNvPr>
          <p:cNvSpPr/>
          <p:nvPr/>
        </p:nvSpPr>
        <p:spPr>
          <a:xfrm rot="3924353">
            <a:off x="4612619" y="1038193"/>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3;p13">
            <a:extLst>
              <a:ext uri="{FF2B5EF4-FFF2-40B4-BE49-F238E27FC236}">
                <a16:creationId xmlns:a16="http://schemas.microsoft.com/office/drawing/2014/main" id="{5DB6969A-13DF-BD22-FB94-B20FE1EB2C56}"/>
              </a:ext>
            </a:extLst>
          </p:cNvPr>
          <p:cNvSpPr/>
          <p:nvPr/>
        </p:nvSpPr>
        <p:spPr>
          <a:xfrm>
            <a:off x="4563682" y="1370130"/>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4;p13">
            <a:extLst>
              <a:ext uri="{FF2B5EF4-FFF2-40B4-BE49-F238E27FC236}">
                <a16:creationId xmlns:a16="http://schemas.microsoft.com/office/drawing/2014/main" id="{AAF24AA0-7C66-306B-298C-D2043F05EE2D}"/>
              </a:ext>
            </a:extLst>
          </p:cNvPr>
          <p:cNvSpPr txBox="1"/>
          <p:nvPr/>
        </p:nvSpPr>
        <p:spPr>
          <a:xfrm>
            <a:off x="4563694" y="1380205"/>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4</a:t>
            </a:r>
            <a:endParaRPr b="1" u="sng" dirty="0">
              <a:solidFill>
                <a:schemeClr val="dk1"/>
              </a:solidFill>
            </a:endParaRPr>
          </a:p>
        </p:txBody>
      </p:sp>
      <p:sp>
        <p:nvSpPr>
          <p:cNvPr id="99" name="Google Shape;105;p13">
            <a:extLst>
              <a:ext uri="{FF2B5EF4-FFF2-40B4-BE49-F238E27FC236}">
                <a16:creationId xmlns:a16="http://schemas.microsoft.com/office/drawing/2014/main" id="{047675C7-7E99-5982-6BC2-496EAFF32992}"/>
              </a:ext>
            </a:extLst>
          </p:cNvPr>
          <p:cNvSpPr/>
          <p:nvPr/>
        </p:nvSpPr>
        <p:spPr>
          <a:xfrm rot="3924353">
            <a:off x="5760357" y="590431"/>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6;p13">
            <a:extLst>
              <a:ext uri="{FF2B5EF4-FFF2-40B4-BE49-F238E27FC236}">
                <a16:creationId xmlns:a16="http://schemas.microsoft.com/office/drawing/2014/main" id="{8D81F53D-E9B0-F7E4-CEC8-003A643B62CB}"/>
              </a:ext>
            </a:extLst>
          </p:cNvPr>
          <p:cNvSpPr/>
          <p:nvPr/>
        </p:nvSpPr>
        <p:spPr>
          <a:xfrm>
            <a:off x="5711419" y="92236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7;p13">
            <a:extLst>
              <a:ext uri="{FF2B5EF4-FFF2-40B4-BE49-F238E27FC236}">
                <a16:creationId xmlns:a16="http://schemas.microsoft.com/office/drawing/2014/main" id="{72343F16-C1E7-511D-7127-DF0EF873B6E6}"/>
              </a:ext>
            </a:extLst>
          </p:cNvPr>
          <p:cNvSpPr txBox="1"/>
          <p:nvPr/>
        </p:nvSpPr>
        <p:spPr>
          <a:xfrm>
            <a:off x="5711432" y="944642"/>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5</a:t>
            </a:r>
            <a:endParaRPr b="1" u="sng" dirty="0">
              <a:solidFill>
                <a:schemeClr val="dk1"/>
              </a:solidFill>
            </a:endParaRPr>
          </a:p>
        </p:txBody>
      </p:sp>
      <p:sp>
        <p:nvSpPr>
          <p:cNvPr id="102" name="Google Shape;108;p13">
            <a:extLst>
              <a:ext uri="{FF2B5EF4-FFF2-40B4-BE49-F238E27FC236}">
                <a16:creationId xmlns:a16="http://schemas.microsoft.com/office/drawing/2014/main" id="{D06B1C87-78C2-18BD-664D-21B9200776B7}"/>
              </a:ext>
            </a:extLst>
          </p:cNvPr>
          <p:cNvSpPr/>
          <p:nvPr/>
        </p:nvSpPr>
        <p:spPr>
          <a:xfrm rot="3924353">
            <a:off x="6908095" y="209444"/>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9;p13">
            <a:extLst>
              <a:ext uri="{FF2B5EF4-FFF2-40B4-BE49-F238E27FC236}">
                <a16:creationId xmlns:a16="http://schemas.microsoft.com/office/drawing/2014/main" id="{12AB3527-2D12-7B23-12F0-09751FA8A006}"/>
              </a:ext>
            </a:extLst>
          </p:cNvPr>
          <p:cNvSpPr/>
          <p:nvPr/>
        </p:nvSpPr>
        <p:spPr>
          <a:xfrm>
            <a:off x="6953082" y="51039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0;p13">
            <a:extLst>
              <a:ext uri="{FF2B5EF4-FFF2-40B4-BE49-F238E27FC236}">
                <a16:creationId xmlns:a16="http://schemas.microsoft.com/office/drawing/2014/main" id="{9AD59789-82BD-BB90-6A50-592F4E77C869}"/>
              </a:ext>
            </a:extLst>
          </p:cNvPr>
          <p:cNvSpPr txBox="1"/>
          <p:nvPr/>
        </p:nvSpPr>
        <p:spPr>
          <a:xfrm>
            <a:off x="6953094" y="551218"/>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6</a:t>
            </a:r>
            <a:endParaRPr b="1" u="sng" dirty="0">
              <a:solidFill>
                <a:schemeClr val="dk1"/>
              </a:solidFill>
            </a:endParaRPr>
          </a:p>
        </p:txBody>
      </p:sp>
      <p:sp>
        <p:nvSpPr>
          <p:cNvPr id="105" name="Google Shape;115;p13">
            <a:extLst>
              <a:ext uri="{FF2B5EF4-FFF2-40B4-BE49-F238E27FC236}">
                <a16:creationId xmlns:a16="http://schemas.microsoft.com/office/drawing/2014/main" id="{00A0E4CB-8711-814E-76F7-C4DCE8D3DF3A}"/>
              </a:ext>
            </a:extLst>
          </p:cNvPr>
          <p:cNvSpPr/>
          <p:nvPr/>
        </p:nvSpPr>
        <p:spPr>
          <a:xfrm rot="3924353">
            <a:off x="1755567" y="2246457"/>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6;p13">
            <a:extLst>
              <a:ext uri="{FF2B5EF4-FFF2-40B4-BE49-F238E27FC236}">
                <a16:creationId xmlns:a16="http://schemas.microsoft.com/office/drawing/2014/main" id="{65EDC9E7-3B71-795A-9B53-BAB477239617}"/>
              </a:ext>
            </a:extLst>
          </p:cNvPr>
          <p:cNvSpPr/>
          <p:nvPr/>
        </p:nvSpPr>
        <p:spPr>
          <a:xfrm>
            <a:off x="1706629" y="2578394"/>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7;p13">
            <a:extLst>
              <a:ext uri="{FF2B5EF4-FFF2-40B4-BE49-F238E27FC236}">
                <a16:creationId xmlns:a16="http://schemas.microsoft.com/office/drawing/2014/main" id="{52C2DF5A-E0E1-EEB0-1FFF-4B35694D9749}"/>
              </a:ext>
            </a:extLst>
          </p:cNvPr>
          <p:cNvSpPr txBox="1"/>
          <p:nvPr/>
        </p:nvSpPr>
        <p:spPr>
          <a:xfrm>
            <a:off x="1722742" y="2610344"/>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2</a:t>
            </a:r>
            <a:endParaRPr b="1" u="sng">
              <a:solidFill>
                <a:schemeClr val="dk1"/>
              </a:solidFill>
            </a:endParaRPr>
          </a:p>
        </p:txBody>
      </p:sp>
      <p:cxnSp>
        <p:nvCxnSpPr>
          <p:cNvPr id="108" name="Google Shape;118;p13">
            <a:extLst>
              <a:ext uri="{FF2B5EF4-FFF2-40B4-BE49-F238E27FC236}">
                <a16:creationId xmlns:a16="http://schemas.microsoft.com/office/drawing/2014/main" id="{F887B5F0-FD50-A63A-AD25-59FF2C53B6C4}"/>
              </a:ext>
            </a:extLst>
          </p:cNvPr>
          <p:cNvCxnSpPr/>
          <p:nvPr/>
        </p:nvCxnSpPr>
        <p:spPr>
          <a:xfrm>
            <a:off x="4152205" y="3065673"/>
            <a:ext cx="0" cy="429600"/>
          </a:xfrm>
          <a:prstGeom prst="straightConnector1">
            <a:avLst/>
          </a:prstGeom>
          <a:noFill/>
          <a:ln w="38100" cap="flat" cmpd="sng">
            <a:solidFill>
              <a:srgbClr val="FF0000"/>
            </a:solidFill>
            <a:prstDash val="solid"/>
            <a:round/>
            <a:headEnd type="none" w="med" len="med"/>
            <a:tailEnd type="none" w="med" len="med"/>
          </a:ln>
        </p:spPr>
      </p:cxnSp>
      <p:sp>
        <p:nvSpPr>
          <p:cNvPr id="109" name="Google Shape;54;p13">
            <a:extLst>
              <a:ext uri="{FF2B5EF4-FFF2-40B4-BE49-F238E27FC236}">
                <a16:creationId xmlns:a16="http://schemas.microsoft.com/office/drawing/2014/main" id="{7E004830-2BF6-243E-2826-DDFF6AEF76F6}"/>
              </a:ext>
            </a:extLst>
          </p:cNvPr>
          <p:cNvSpPr/>
          <p:nvPr/>
        </p:nvSpPr>
        <p:spPr>
          <a:xfrm>
            <a:off x="54975" y="3527133"/>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5;p13">
            <a:extLst>
              <a:ext uri="{FF2B5EF4-FFF2-40B4-BE49-F238E27FC236}">
                <a16:creationId xmlns:a16="http://schemas.microsoft.com/office/drawing/2014/main" id="{47AEF755-540C-8257-9015-7CBFAEC91CC1}"/>
              </a:ext>
            </a:extLst>
          </p:cNvPr>
          <p:cNvSpPr txBox="1"/>
          <p:nvPr/>
        </p:nvSpPr>
        <p:spPr>
          <a:xfrm>
            <a:off x="88325" y="3619245"/>
            <a:ext cx="1059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1-2 Weeks</a:t>
            </a:r>
            <a:endParaRPr sz="800" b="1" dirty="0">
              <a:solidFill>
                <a:schemeClr val="lt1"/>
              </a:solidFill>
            </a:endParaRPr>
          </a:p>
        </p:txBody>
      </p:sp>
      <p:sp>
        <p:nvSpPr>
          <p:cNvPr id="111" name="Google Shape;56;p13">
            <a:extLst>
              <a:ext uri="{FF2B5EF4-FFF2-40B4-BE49-F238E27FC236}">
                <a16:creationId xmlns:a16="http://schemas.microsoft.com/office/drawing/2014/main" id="{CDC855CD-9717-C1C3-6150-BA76B814C71A}"/>
              </a:ext>
            </a:extLst>
          </p:cNvPr>
          <p:cNvSpPr/>
          <p:nvPr/>
        </p:nvSpPr>
        <p:spPr>
          <a:xfrm>
            <a:off x="54425" y="3921617"/>
            <a:ext cx="1127400" cy="7494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7;p13">
            <a:extLst>
              <a:ext uri="{FF2B5EF4-FFF2-40B4-BE49-F238E27FC236}">
                <a16:creationId xmlns:a16="http://schemas.microsoft.com/office/drawing/2014/main" id="{4D14E624-8F4F-2455-C4E1-CA9C6194E63E}"/>
              </a:ext>
            </a:extLst>
          </p:cNvPr>
          <p:cNvSpPr txBox="1"/>
          <p:nvPr/>
        </p:nvSpPr>
        <p:spPr>
          <a:xfrm>
            <a:off x="42718" y="3906580"/>
            <a:ext cx="11541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RDRRMC</a:t>
            </a:r>
            <a:endParaRPr sz="800" b="1" u="sng" dirty="0">
              <a:solidFill>
                <a:schemeClr val="dk1"/>
              </a:solidFill>
            </a:endParaRPr>
          </a:p>
        </p:txBody>
      </p:sp>
      <p:sp>
        <p:nvSpPr>
          <p:cNvPr id="113" name="Google Shape;58;p13">
            <a:extLst>
              <a:ext uri="{FF2B5EF4-FFF2-40B4-BE49-F238E27FC236}">
                <a16:creationId xmlns:a16="http://schemas.microsoft.com/office/drawing/2014/main" id="{8C24A158-12F0-BD3E-6BB0-5275C90B6B2B}"/>
              </a:ext>
            </a:extLst>
          </p:cNvPr>
          <p:cNvSpPr txBox="1"/>
          <p:nvPr/>
        </p:nvSpPr>
        <p:spPr>
          <a:xfrm>
            <a:off x="1" y="4193614"/>
            <a:ext cx="1211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PH" sz="800" dirty="0">
                <a:solidFill>
                  <a:schemeClr val="dk1"/>
                </a:solidFill>
              </a:rPr>
              <a:t>Identification and Call for Proposal for Priority LGUs</a:t>
            </a:r>
            <a:endParaRPr sz="800" dirty="0">
              <a:solidFill>
                <a:schemeClr val="dk1"/>
              </a:solidFill>
            </a:endParaRPr>
          </a:p>
          <a:p>
            <a:pPr marL="0" lvl="0" indent="0" algn="ctr" rtl="0">
              <a:spcBef>
                <a:spcPts val="0"/>
              </a:spcBef>
              <a:spcAft>
                <a:spcPts val="0"/>
              </a:spcAft>
              <a:buNone/>
            </a:pPr>
            <a:endParaRPr sz="800" b="1" u="sng" dirty="0">
              <a:solidFill>
                <a:schemeClr val="dk1"/>
              </a:solidFill>
            </a:endParaRPr>
          </a:p>
        </p:txBody>
      </p:sp>
      <p:sp>
        <p:nvSpPr>
          <p:cNvPr id="114" name="Google Shape;111;p13">
            <a:extLst>
              <a:ext uri="{FF2B5EF4-FFF2-40B4-BE49-F238E27FC236}">
                <a16:creationId xmlns:a16="http://schemas.microsoft.com/office/drawing/2014/main" id="{7463687D-E2F4-1C58-5B99-FB9A6A4A2231}"/>
              </a:ext>
            </a:extLst>
          </p:cNvPr>
          <p:cNvSpPr/>
          <p:nvPr/>
        </p:nvSpPr>
        <p:spPr>
          <a:xfrm rot="3924353">
            <a:off x="402279" y="2749415"/>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2;p13">
            <a:extLst>
              <a:ext uri="{FF2B5EF4-FFF2-40B4-BE49-F238E27FC236}">
                <a16:creationId xmlns:a16="http://schemas.microsoft.com/office/drawing/2014/main" id="{55BD22AF-41A5-E765-CD41-2CE8C998303D}"/>
              </a:ext>
            </a:extLst>
          </p:cNvPr>
          <p:cNvSpPr/>
          <p:nvPr/>
        </p:nvSpPr>
        <p:spPr>
          <a:xfrm>
            <a:off x="353342" y="3081352"/>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3;p13">
            <a:extLst>
              <a:ext uri="{FF2B5EF4-FFF2-40B4-BE49-F238E27FC236}">
                <a16:creationId xmlns:a16="http://schemas.microsoft.com/office/drawing/2014/main" id="{2D7E1715-324F-7360-E96E-45577423FD66}"/>
              </a:ext>
            </a:extLst>
          </p:cNvPr>
          <p:cNvSpPr txBox="1"/>
          <p:nvPr/>
        </p:nvSpPr>
        <p:spPr>
          <a:xfrm>
            <a:off x="353354" y="3132202"/>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cxnSp>
        <p:nvCxnSpPr>
          <p:cNvPr id="117" name="Google Shape;68;p13">
            <a:extLst>
              <a:ext uri="{FF2B5EF4-FFF2-40B4-BE49-F238E27FC236}">
                <a16:creationId xmlns:a16="http://schemas.microsoft.com/office/drawing/2014/main" id="{84FC5A93-56DB-DDE0-DA99-A4E7BA7D8581}"/>
              </a:ext>
            </a:extLst>
          </p:cNvPr>
          <p:cNvCxnSpPr/>
          <p:nvPr/>
        </p:nvCxnSpPr>
        <p:spPr>
          <a:xfrm>
            <a:off x="4152024" y="1243746"/>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18" name="Google Shape;68;p13">
            <a:extLst>
              <a:ext uri="{FF2B5EF4-FFF2-40B4-BE49-F238E27FC236}">
                <a16:creationId xmlns:a16="http://schemas.microsoft.com/office/drawing/2014/main" id="{70EC521A-25FC-1D9B-3188-C51059506B53}"/>
              </a:ext>
            </a:extLst>
          </p:cNvPr>
          <p:cNvCxnSpPr/>
          <p:nvPr/>
        </p:nvCxnSpPr>
        <p:spPr>
          <a:xfrm>
            <a:off x="4152024" y="663076"/>
            <a:ext cx="0" cy="429600"/>
          </a:xfrm>
          <a:prstGeom prst="straightConnector1">
            <a:avLst/>
          </a:prstGeom>
          <a:noFill/>
          <a:ln w="38100" cap="flat" cmpd="sng">
            <a:solidFill>
              <a:srgbClr val="FF0000"/>
            </a:solidFill>
            <a:prstDash val="solid"/>
            <a:round/>
            <a:headEnd type="none" w="med" len="med"/>
            <a:tailEnd type="none" w="med" len="med"/>
          </a:ln>
        </p:spPr>
      </p:cxnSp>
      <p:sp>
        <p:nvSpPr>
          <p:cNvPr id="119" name="Google Shape;54;p13">
            <a:extLst>
              <a:ext uri="{FF2B5EF4-FFF2-40B4-BE49-F238E27FC236}">
                <a16:creationId xmlns:a16="http://schemas.microsoft.com/office/drawing/2014/main" id="{82280EEA-D293-48B0-CA09-B6E88FE764A2}"/>
              </a:ext>
            </a:extLst>
          </p:cNvPr>
          <p:cNvSpPr/>
          <p:nvPr/>
        </p:nvSpPr>
        <p:spPr>
          <a:xfrm>
            <a:off x="2821545" y="2613077"/>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5;p13">
            <a:extLst>
              <a:ext uri="{FF2B5EF4-FFF2-40B4-BE49-F238E27FC236}">
                <a16:creationId xmlns:a16="http://schemas.microsoft.com/office/drawing/2014/main" id="{7171F822-5F42-1456-9DCF-47B39ABF3E26}"/>
              </a:ext>
            </a:extLst>
          </p:cNvPr>
          <p:cNvSpPr txBox="1"/>
          <p:nvPr/>
        </p:nvSpPr>
        <p:spPr>
          <a:xfrm>
            <a:off x="2854895" y="2705189"/>
            <a:ext cx="1059600" cy="197700"/>
          </a:xfrm>
          <a:prstGeom prst="rect">
            <a:avLst/>
          </a:prstGeom>
          <a:noFill/>
          <a:ln>
            <a:noFill/>
          </a:ln>
        </p:spPr>
        <p:txBody>
          <a:bodyPr spcFirstLastPara="1" wrap="square" lIns="91425" tIns="91425" rIns="91425" bIns="91425" anchor="ctr" anchorCtr="0">
            <a:noAutofit/>
          </a:bodyPr>
          <a:lstStyle/>
          <a:p>
            <a:pPr lvl="0" algn="ctr">
              <a:lnSpc>
                <a:spcPct val="115000"/>
              </a:lnSpc>
              <a:buClr>
                <a:schemeClr val="dk1"/>
              </a:buClr>
              <a:buSzPts val="1100"/>
            </a:pPr>
            <a:r>
              <a:rPr lang="en-PH" sz="800" b="1" dirty="0">
                <a:solidFill>
                  <a:srgbClr val="FFFFFF"/>
                </a:solidFill>
              </a:rPr>
              <a:t>1 Week</a:t>
            </a:r>
            <a:endParaRPr lang="en-PH" sz="800" dirty="0">
              <a:solidFill>
                <a:srgbClr val="FFFFFF"/>
              </a:solidFill>
            </a:endParaRPr>
          </a:p>
        </p:txBody>
      </p:sp>
      <p:sp>
        <p:nvSpPr>
          <p:cNvPr id="121" name="Google Shape;56;p13">
            <a:extLst>
              <a:ext uri="{FF2B5EF4-FFF2-40B4-BE49-F238E27FC236}">
                <a16:creationId xmlns:a16="http://schemas.microsoft.com/office/drawing/2014/main" id="{8FC4B76A-8CE2-B50E-C278-74328A519E14}"/>
              </a:ext>
            </a:extLst>
          </p:cNvPr>
          <p:cNvSpPr/>
          <p:nvPr/>
        </p:nvSpPr>
        <p:spPr>
          <a:xfrm>
            <a:off x="2820995" y="3007561"/>
            <a:ext cx="1127400" cy="1225408"/>
          </a:xfrm>
          <a:prstGeom prst="rect">
            <a:avLst/>
          </a:prstGeom>
          <a:solidFill>
            <a:srgbClr val="D6DCE5"/>
          </a:solidFill>
          <a:ln>
            <a:noFill/>
          </a:ln>
        </p:spPr>
        <p:txBody>
          <a:bodyPr spcFirstLastPara="1" wrap="square" lIns="91425" tIns="91425" rIns="91425" bIns="91425" anchor="ctr" anchorCtr="0">
            <a:noAutofit/>
          </a:bodyPr>
          <a:lstStyle/>
          <a:p>
            <a:pPr lvl="0" algn="ctr"/>
            <a:endParaRPr lang="en-US" sz="900" dirty="0"/>
          </a:p>
          <a:p>
            <a:pPr lvl="0" algn="ctr"/>
            <a:endParaRPr lang="en-US" sz="900" dirty="0"/>
          </a:p>
          <a:p>
            <a:pPr lvl="0" algn="ctr"/>
            <a:endParaRPr lang="en-US" sz="900" dirty="0"/>
          </a:p>
          <a:p>
            <a:pPr lvl="0" algn="ctr"/>
            <a:r>
              <a:rPr lang="en-US" sz="900" dirty="0"/>
              <a:t>OCD RO reviews, recommend, endorse to NDRRMC thru OCD CO</a:t>
            </a:r>
          </a:p>
        </p:txBody>
      </p:sp>
      <p:sp>
        <p:nvSpPr>
          <p:cNvPr id="122" name="Google Shape;57;p13">
            <a:extLst>
              <a:ext uri="{FF2B5EF4-FFF2-40B4-BE49-F238E27FC236}">
                <a16:creationId xmlns:a16="http://schemas.microsoft.com/office/drawing/2014/main" id="{F40F13EA-C46D-9D0F-9E83-ACDB0BDDC950}"/>
              </a:ext>
            </a:extLst>
          </p:cNvPr>
          <p:cNvSpPr txBox="1"/>
          <p:nvPr/>
        </p:nvSpPr>
        <p:spPr>
          <a:xfrm>
            <a:off x="2809288" y="2978977"/>
            <a:ext cx="1154100" cy="3041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RDRRMC</a:t>
            </a:r>
            <a:endParaRPr sz="800" b="1" u="sng" dirty="0">
              <a:solidFill>
                <a:schemeClr val="dk1"/>
              </a:solidFill>
            </a:endParaRPr>
          </a:p>
        </p:txBody>
      </p:sp>
      <p:sp>
        <p:nvSpPr>
          <p:cNvPr id="123" name="Google Shape;111;p13">
            <a:extLst>
              <a:ext uri="{FF2B5EF4-FFF2-40B4-BE49-F238E27FC236}">
                <a16:creationId xmlns:a16="http://schemas.microsoft.com/office/drawing/2014/main" id="{8CEB8403-EB62-3CD7-9C41-21D9F3B7F0AC}"/>
              </a:ext>
            </a:extLst>
          </p:cNvPr>
          <p:cNvSpPr/>
          <p:nvPr/>
        </p:nvSpPr>
        <p:spPr>
          <a:xfrm rot="3924353">
            <a:off x="3127814" y="1721961"/>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2;p13">
            <a:extLst>
              <a:ext uri="{FF2B5EF4-FFF2-40B4-BE49-F238E27FC236}">
                <a16:creationId xmlns:a16="http://schemas.microsoft.com/office/drawing/2014/main" id="{8F2881C8-0E21-36EA-7DC1-D3005FD2B108}"/>
              </a:ext>
            </a:extLst>
          </p:cNvPr>
          <p:cNvSpPr/>
          <p:nvPr/>
        </p:nvSpPr>
        <p:spPr>
          <a:xfrm>
            <a:off x="3119912" y="203591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3;p13">
            <a:extLst>
              <a:ext uri="{FF2B5EF4-FFF2-40B4-BE49-F238E27FC236}">
                <a16:creationId xmlns:a16="http://schemas.microsoft.com/office/drawing/2014/main" id="{197442FC-0106-22DE-2B54-AA57658CE08D}"/>
              </a:ext>
            </a:extLst>
          </p:cNvPr>
          <p:cNvSpPr txBox="1"/>
          <p:nvPr/>
        </p:nvSpPr>
        <p:spPr>
          <a:xfrm>
            <a:off x="3119912" y="2067868"/>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3</a:t>
            </a:r>
            <a:endParaRPr b="1" u="sng" dirty="0">
              <a:solidFill>
                <a:schemeClr val="dk1"/>
              </a:solidFill>
            </a:endParaRPr>
          </a:p>
        </p:txBody>
      </p:sp>
    </p:spTree>
    <p:extLst>
      <p:ext uri="{BB962C8B-B14F-4D97-AF65-F5344CB8AC3E}">
        <p14:creationId xmlns:p14="http://schemas.microsoft.com/office/powerpoint/2010/main" val="6499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ppt_x"/>
                                          </p:val>
                                        </p:tav>
                                        <p:tav tm="100000">
                                          <p:val>
                                            <p:strVal val="#ppt_x"/>
                                          </p:val>
                                        </p:tav>
                                      </p:tavLst>
                                    </p:anim>
                                    <p:anim calcmode="lin" valueType="num">
                                      <p:cBhvr additive="base">
                                        <p:cTn id="12" dur="5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ppt_x"/>
                                          </p:val>
                                        </p:tav>
                                        <p:tav tm="100000">
                                          <p:val>
                                            <p:strVal val="#ppt_x"/>
                                          </p:val>
                                        </p:tav>
                                      </p:tavLst>
                                    </p:anim>
                                    <p:anim calcmode="lin" valueType="num">
                                      <p:cBhvr additive="base">
                                        <p:cTn id="16" dur="500" fill="hold"/>
                                        <p:tgtEl>
                                          <p:spTgt spid="1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ppt_x"/>
                                          </p:val>
                                        </p:tav>
                                        <p:tav tm="100000">
                                          <p:val>
                                            <p:strVal val="#ppt_x"/>
                                          </p:val>
                                        </p:tav>
                                      </p:tavLst>
                                    </p:anim>
                                    <p:anim calcmode="lin" valueType="num">
                                      <p:cBhvr additive="base">
                                        <p:cTn id="20" dur="500" fill="hold"/>
                                        <p:tgtEl>
                                          <p:spTgt spid="10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 calcmode="lin" valueType="num">
                                      <p:cBhvr additive="base">
                                        <p:cTn id="35" dur="500" fill="hold"/>
                                        <p:tgtEl>
                                          <p:spTgt spid="108"/>
                                        </p:tgtEl>
                                        <p:attrNameLst>
                                          <p:attrName>ppt_x</p:attrName>
                                        </p:attrNameLst>
                                      </p:cBhvr>
                                      <p:tavLst>
                                        <p:tav tm="0">
                                          <p:val>
                                            <p:strVal val="#ppt_x"/>
                                          </p:val>
                                        </p:tav>
                                        <p:tav tm="100000">
                                          <p:val>
                                            <p:strVal val="#ppt_x"/>
                                          </p:val>
                                        </p:tav>
                                      </p:tavLst>
                                    </p:anim>
                                    <p:anim calcmode="lin" valueType="num">
                                      <p:cBhvr additive="base">
                                        <p:cTn id="36" dur="500" fill="hold"/>
                                        <p:tgtEl>
                                          <p:spTgt spid="10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ppt_x"/>
                                          </p:val>
                                        </p:tav>
                                        <p:tav tm="100000">
                                          <p:val>
                                            <p:strVal val="#ppt_x"/>
                                          </p:val>
                                        </p:tav>
                                      </p:tavLst>
                                    </p:anim>
                                    <p:anim calcmode="lin" valueType="num">
                                      <p:cBhvr additive="base">
                                        <p:cTn id="60" dur="500" fill="hold"/>
                                        <p:tgtEl>
                                          <p:spTgt spid="7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ppt_x"/>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anim calcmode="lin" valueType="num">
                                      <p:cBhvr additive="base">
                                        <p:cTn id="71" dur="500" fill="hold"/>
                                        <p:tgtEl>
                                          <p:spTgt spid="98"/>
                                        </p:tgtEl>
                                        <p:attrNameLst>
                                          <p:attrName>ppt_x</p:attrName>
                                        </p:attrNameLst>
                                      </p:cBhvr>
                                      <p:tavLst>
                                        <p:tav tm="0">
                                          <p:val>
                                            <p:strVal val="#ppt_x"/>
                                          </p:val>
                                        </p:tav>
                                        <p:tav tm="100000">
                                          <p:val>
                                            <p:strVal val="#ppt_x"/>
                                          </p:val>
                                        </p:tav>
                                      </p:tavLst>
                                    </p:anim>
                                    <p:anim calcmode="lin" valueType="num">
                                      <p:cBhvr additive="base">
                                        <p:cTn id="72" dur="500" fill="hold"/>
                                        <p:tgtEl>
                                          <p:spTgt spid="9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 calcmode="lin" valueType="num">
                                      <p:cBhvr additive="base">
                                        <p:cTn id="75" dur="500" fill="hold"/>
                                        <p:tgtEl>
                                          <p:spTgt spid="96"/>
                                        </p:tgtEl>
                                        <p:attrNameLst>
                                          <p:attrName>ppt_x</p:attrName>
                                        </p:attrNameLst>
                                      </p:cBhvr>
                                      <p:tavLst>
                                        <p:tav tm="0">
                                          <p:val>
                                            <p:strVal val="#ppt_x"/>
                                          </p:val>
                                        </p:tav>
                                        <p:tav tm="100000">
                                          <p:val>
                                            <p:strVal val="#ppt_x"/>
                                          </p:val>
                                        </p:tav>
                                      </p:tavLst>
                                    </p:anim>
                                    <p:anim calcmode="lin" valueType="num">
                                      <p:cBhvr additive="base">
                                        <p:cTn id="76" dur="500" fill="hold"/>
                                        <p:tgtEl>
                                          <p:spTgt spid="9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additive="base">
                                        <p:cTn id="79" dur="500" fill="hold"/>
                                        <p:tgtEl>
                                          <p:spTgt spid="79"/>
                                        </p:tgtEl>
                                        <p:attrNameLst>
                                          <p:attrName>ppt_x</p:attrName>
                                        </p:attrNameLst>
                                      </p:cBhvr>
                                      <p:tavLst>
                                        <p:tav tm="0">
                                          <p:val>
                                            <p:strVal val="#ppt_x"/>
                                          </p:val>
                                        </p:tav>
                                        <p:tav tm="100000">
                                          <p:val>
                                            <p:strVal val="#ppt_x"/>
                                          </p:val>
                                        </p:tav>
                                      </p:tavLst>
                                    </p:anim>
                                    <p:anim calcmode="lin" valueType="num">
                                      <p:cBhvr additive="base">
                                        <p:cTn id="80" dur="500" fill="hold"/>
                                        <p:tgtEl>
                                          <p:spTgt spid="7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additive="base">
                                        <p:cTn id="83" dur="500" fill="hold"/>
                                        <p:tgtEl>
                                          <p:spTgt spid="80"/>
                                        </p:tgtEl>
                                        <p:attrNameLst>
                                          <p:attrName>ppt_x</p:attrName>
                                        </p:attrNameLst>
                                      </p:cBhvr>
                                      <p:tavLst>
                                        <p:tav tm="0">
                                          <p:val>
                                            <p:strVal val="#ppt_x"/>
                                          </p:val>
                                        </p:tav>
                                        <p:tav tm="100000">
                                          <p:val>
                                            <p:strVal val="#ppt_x"/>
                                          </p:val>
                                        </p:tav>
                                      </p:tavLst>
                                    </p:anim>
                                    <p:anim calcmode="lin" valueType="num">
                                      <p:cBhvr additive="base">
                                        <p:cTn id="84" dur="500" fill="hold"/>
                                        <p:tgtEl>
                                          <p:spTgt spid="8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additive="base">
                                        <p:cTn id="87" dur="500" fill="hold"/>
                                        <p:tgtEl>
                                          <p:spTgt spid="81"/>
                                        </p:tgtEl>
                                        <p:attrNameLst>
                                          <p:attrName>ppt_x</p:attrName>
                                        </p:attrNameLst>
                                      </p:cBhvr>
                                      <p:tavLst>
                                        <p:tav tm="0">
                                          <p:val>
                                            <p:strVal val="#ppt_x"/>
                                          </p:val>
                                        </p:tav>
                                        <p:tav tm="100000">
                                          <p:val>
                                            <p:strVal val="#ppt_x"/>
                                          </p:val>
                                        </p:tav>
                                      </p:tavLst>
                                    </p:anim>
                                    <p:anim calcmode="lin" valueType="num">
                                      <p:cBhvr additive="base">
                                        <p:cTn id="88" dur="500" fill="hold"/>
                                        <p:tgtEl>
                                          <p:spTgt spid="8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500" fill="hold"/>
                                        <p:tgtEl>
                                          <p:spTgt spid="82"/>
                                        </p:tgtEl>
                                        <p:attrNameLst>
                                          <p:attrName>ppt_x</p:attrName>
                                        </p:attrNameLst>
                                      </p:cBhvr>
                                      <p:tavLst>
                                        <p:tav tm="0">
                                          <p:val>
                                            <p:strVal val="#ppt_x"/>
                                          </p:val>
                                        </p:tav>
                                        <p:tav tm="100000">
                                          <p:val>
                                            <p:strVal val="#ppt_x"/>
                                          </p:val>
                                        </p:tav>
                                      </p:tavLst>
                                    </p:anim>
                                    <p:anim calcmode="lin" valueType="num">
                                      <p:cBhvr additive="base">
                                        <p:cTn id="92" dur="500" fill="hold"/>
                                        <p:tgtEl>
                                          <p:spTgt spid="8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 calcmode="lin" valueType="num">
                                      <p:cBhvr additive="base">
                                        <p:cTn id="95" dur="500" fill="hold"/>
                                        <p:tgtEl>
                                          <p:spTgt spid="83"/>
                                        </p:tgtEl>
                                        <p:attrNameLst>
                                          <p:attrName>ppt_x</p:attrName>
                                        </p:attrNameLst>
                                      </p:cBhvr>
                                      <p:tavLst>
                                        <p:tav tm="0">
                                          <p:val>
                                            <p:strVal val="#ppt_x"/>
                                          </p:val>
                                        </p:tav>
                                        <p:tav tm="100000">
                                          <p:val>
                                            <p:strVal val="#ppt_x"/>
                                          </p:val>
                                        </p:tav>
                                      </p:tavLst>
                                    </p:anim>
                                    <p:anim calcmode="lin" valueType="num">
                                      <p:cBhvr additive="base">
                                        <p:cTn id="96" dur="500" fill="hold"/>
                                        <p:tgtEl>
                                          <p:spTgt spid="8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500" fill="hold"/>
                                        <p:tgtEl>
                                          <p:spTgt spid="99"/>
                                        </p:tgtEl>
                                        <p:attrNameLst>
                                          <p:attrName>ppt_x</p:attrName>
                                        </p:attrNameLst>
                                      </p:cBhvr>
                                      <p:tavLst>
                                        <p:tav tm="0">
                                          <p:val>
                                            <p:strVal val="#ppt_x"/>
                                          </p:val>
                                        </p:tav>
                                        <p:tav tm="100000">
                                          <p:val>
                                            <p:strVal val="#ppt_x"/>
                                          </p:val>
                                        </p:tav>
                                      </p:tavLst>
                                    </p:anim>
                                    <p:anim calcmode="lin" valueType="num">
                                      <p:cBhvr additive="base">
                                        <p:cTn id="100" dur="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500" fill="hold"/>
                                        <p:tgtEl>
                                          <p:spTgt spid="100"/>
                                        </p:tgtEl>
                                        <p:attrNameLst>
                                          <p:attrName>ppt_x</p:attrName>
                                        </p:attrNameLst>
                                      </p:cBhvr>
                                      <p:tavLst>
                                        <p:tav tm="0">
                                          <p:val>
                                            <p:strVal val="#ppt_x"/>
                                          </p:val>
                                        </p:tav>
                                        <p:tav tm="100000">
                                          <p:val>
                                            <p:strVal val="#ppt_x"/>
                                          </p:val>
                                        </p:tav>
                                      </p:tavLst>
                                    </p:anim>
                                    <p:anim calcmode="lin" valueType="num">
                                      <p:cBhvr additive="base">
                                        <p:cTn id="104" dur="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500" fill="hold"/>
                                        <p:tgtEl>
                                          <p:spTgt spid="101"/>
                                        </p:tgtEl>
                                        <p:attrNameLst>
                                          <p:attrName>ppt_x</p:attrName>
                                        </p:attrNameLst>
                                      </p:cBhvr>
                                      <p:tavLst>
                                        <p:tav tm="0">
                                          <p:val>
                                            <p:strVal val="#ppt_x"/>
                                          </p:val>
                                        </p:tav>
                                        <p:tav tm="100000">
                                          <p:val>
                                            <p:strVal val="#ppt_x"/>
                                          </p:val>
                                        </p:tav>
                                      </p:tavLst>
                                    </p:anim>
                                    <p:anim calcmode="lin" valueType="num">
                                      <p:cBhvr additive="base">
                                        <p:cTn id="108" dur="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additive="base">
                                        <p:cTn id="111" dur="500" fill="hold"/>
                                        <p:tgtEl>
                                          <p:spTgt spid="84"/>
                                        </p:tgtEl>
                                        <p:attrNameLst>
                                          <p:attrName>ppt_x</p:attrName>
                                        </p:attrNameLst>
                                      </p:cBhvr>
                                      <p:tavLst>
                                        <p:tav tm="0">
                                          <p:val>
                                            <p:strVal val="#ppt_x"/>
                                          </p:val>
                                        </p:tav>
                                        <p:tav tm="100000">
                                          <p:val>
                                            <p:strVal val="#ppt_x"/>
                                          </p:val>
                                        </p:tav>
                                      </p:tavLst>
                                    </p:anim>
                                    <p:anim calcmode="lin" valueType="num">
                                      <p:cBhvr additive="base">
                                        <p:cTn id="112" dur="500" fill="hold"/>
                                        <p:tgtEl>
                                          <p:spTgt spid="8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 calcmode="lin" valueType="num">
                                      <p:cBhvr additive="base">
                                        <p:cTn id="115" dur="500" fill="hold"/>
                                        <p:tgtEl>
                                          <p:spTgt spid="85"/>
                                        </p:tgtEl>
                                        <p:attrNameLst>
                                          <p:attrName>ppt_x</p:attrName>
                                        </p:attrNameLst>
                                      </p:cBhvr>
                                      <p:tavLst>
                                        <p:tav tm="0">
                                          <p:val>
                                            <p:strVal val="#ppt_x"/>
                                          </p:val>
                                        </p:tav>
                                        <p:tav tm="100000">
                                          <p:val>
                                            <p:strVal val="#ppt_x"/>
                                          </p:val>
                                        </p:tav>
                                      </p:tavLst>
                                    </p:anim>
                                    <p:anim calcmode="lin" valueType="num">
                                      <p:cBhvr additive="base">
                                        <p:cTn id="116" dur="500" fill="hold"/>
                                        <p:tgtEl>
                                          <p:spTgt spid="8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additive="base">
                                        <p:cTn id="119" dur="500" fill="hold"/>
                                        <p:tgtEl>
                                          <p:spTgt spid="86"/>
                                        </p:tgtEl>
                                        <p:attrNameLst>
                                          <p:attrName>ppt_x</p:attrName>
                                        </p:attrNameLst>
                                      </p:cBhvr>
                                      <p:tavLst>
                                        <p:tav tm="0">
                                          <p:val>
                                            <p:strVal val="#ppt_x"/>
                                          </p:val>
                                        </p:tav>
                                        <p:tav tm="100000">
                                          <p:val>
                                            <p:strVal val="#ppt_x"/>
                                          </p:val>
                                        </p:tav>
                                      </p:tavLst>
                                    </p:anim>
                                    <p:anim calcmode="lin" valueType="num">
                                      <p:cBhvr additive="base">
                                        <p:cTn id="120" dur="500" fill="hold"/>
                                        <p:tgtEl>
                                          <p:spTgt spid="8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7"/>
                                        </p:tgtEl>
                                        <p:attrNameLst>
                                          <p:attrName>style.visibility</p:attrName>
                                        </p:attrNameLst>
                                      </p:cBhvr>
                                      <p:to>
                                        <p:strVal val="visible"/>
                                      </p:to>
                                    </p:set>
                                    <p:anim calcmode="lin" valueType="num">
                                      <p:cBhvr additive="base">
                                        <p:cTn id="123" dur="500" fill="hold"/>
                                        <p:tgtEl>
                                          <p:spTgt spid="87"/>
                                        </p:tgtEl>
                                        <p:attrNameLst>
                                          <p:attrName>ppt_x</p:attrName>
                                        </p:attrNameLst>
                                      </p:cBhvr>
                                      <p:tavLst>
                                        <p:tav tm="0">
                                          <p:val>
                                            <p:strVal val="#ppt_x"/>
                                          </p:val>
                                        </p:tav>
                                        <p:tav tm="100000">
                                          <p:val>
                                            <p:strVal val="#ppt_x"/>
                                          </p:val>
                                        </p:tav>
                                      </p:tavLst>
                                    </p:anim>
                                    <p:anim calcmode="lin" valueType="num">
                                      <p:cBhvr additive="base">
                                        <p:cTn id="124" dur="500" fill="hold"/>
                                        <p:tgtEl>
                                          <p:spTgt spid="8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8"/>
                                        </p:tgtEl>
                                        <p:attrNameLst>
                                          <p:attrName>style.visibility</p:attrName>
                                        </p:attrNameLst>
                                      </p:cBhvr>
                                      <p:to>
                                        <p:strVal val="visible"/>
                                      </p:to>
                                    </p:set>
                                    <p:anim calcmode="lin" valueType="num">
                                      <p:cBhvr additive="base">
                                        <p:cTn id="127" dur="500" fill="hold"/>
                                        <p:tgtEl>
                                          <p:spTgt spid="88"/>
                                        </p:tgtEl>
                                        <p:attrNameLst>
                                          <p:attrName>ppt_x</p:attrName>
                                        </p:attrNameLst>
                                      </p:cBhvr>
                                      <p:tavLst>
                                        <p:tav tm="0">
                                          <p:val>
                                            <p:strVal val="#ppt_x"/>
                                          </p:val>
                                        </p:tav>
                                        <p:tav tm="100000">
                                          <p:val>
                                            <p:strVal val="#ppt_x"/>
                                          </p:val>
                                        </p:tav>
                                      </p:tavLst>
                                    </p:anim>
                                    <p:anim calcmode="lin" valueType="num">
                                      <p:cBhvr additive="base">
                                        <p:cTn id="128" dur="500" fill="hold"/>
                                        <p:tgtEl>
                                          <p:spTgt spid="8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3"/>
                                        </p:tgtEl>
                                        <p:attrNameLst>
                                          <p:attrName>style.visibility</p:attrName>
                                        </p:attrNameLst>
                                      </p:cBhvr>
                                      <p:to>
                                        <p:strVal val="visible"/>
                                      </p:to>
                                    </p:set>
                                    <p:anim calcmode="lin" valueType="num">
                                      <p:cBhvr additive="base">
                                        <p:cTn id="131" dur="500" fill="hold"/>
                                        <p:tgtEl>
                                          <p:spTgt spid="103"/>
                                        </p:tgtEl>
                                        <p:attrNameLst>
                                          <p:attrName>ppt_x</p:attrName>
                                        </p:attrNameLst>
                                      </p:cBhvr>
                                      <p:tavLst>
                                        <p:tav tm="0">
                                          <p:val>
                                            <p:strVal val="#ppt_x"/>
                                          </p:val>
                                        </p:tav>
                                        <p:tav tm="100000">
                                          <p:val>
                                            <p:strVal val="#ppt_x"/>
                                          </p:val>
                                        </p:tav>
                                      </p:tavLst>
                                    </p:anim>
                                    <p:anim calcmode="lin" valueType="num">
                                      <p:cBhvr additive="base">
                                        <p:cTn id="132" dur="500" fill="hold"/>
                                        <p:tgtEl>
                                          <p:spTgt spid="10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4"/>
                                        </p:tgtEl>
                                        <p:attrNameLst>
                                          <p:attrName>style.visibility</p:attrName>
                                        </p:attrNameLst>
                                      </p:cBhvr>
                                      <p:to>
                                        <p:strVal val="visible"/>
                                      </p:to>
                                    </p:set>
                                    <p:anim calcmode="lin" valueType="num">
                                      <p:cBhvr additive="base">
                                        <p:cTn id="135" dur="500" fill="hold"/>
                                        <p:tgtEl>
                                          <p:spTgt spid="104"/>
                                        </p:tgtEl>
                                        <p:attrNameLst>
                                          <p:attrName>ppt_x</p:attrName>
                                        </p:attrNameLst>
                                      </p:cBhvr>
                                      <p:tavLst>
                                        <p:tav tm="0">
                                          <p:val>
                                            <p:strVal val="#ppt_x"/>
                                          </p:val>
                                        </p:tav>
                                        <p:tav tm="100000">
                                          <p:val>
                                            <p:strVal val="#ppt_x"/>
                                          </p:val>
                                        </p:tav>
                                      </p:tavLst>
                                    </p:anim>
                                    <p:anim calcmode="lin" valueType="num">
                                      <p:cBhvr additive="base">
                                        <p:cTn id="136" dur="500" fill="hold"/>
                                        <p:tgtEl>
                                          <p:spTgt spid="10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 calcmode="lin" valueType="num">
                                      <p:cBhvr additive="base">
                                        <p:cTn id="139" dur="500" fill="hold"/>
                                        <p:tgtEl>
                                          <p:spTgt spid="102"/>
                                        </p:tgtEl>
                                        <p:attrNameLst>
                                          <p:attrName>ppt_x</p:attrName>
                                        </p:attrNameLst>
                                      </p:cBhvr>
                                      <p:tavLst>
                                        <p:tav tm="0">
                                          <p:val>
                                            <p:strVal val="#ppt_x"/>
                                          </p:val>
                                        </p:tav>
                                        <p:tav tm="100000">
                                          <p:val>
                                            <p:strVal val="#ppt_x"/>
                                          </p:val>
                                        </p:tav>
                                      </p:tavLst>
                                    </p:anim>
                                    <p:anim calcmode="lin" valueType="num">
                                      <p:cBhvr additive="base">
                                        <p:cTn id="140" dur="500" fill="hold"/>
                                        <p:tgtEl>
                                          <p:spTgt spid="10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95"/>
                                        </p:tgtEl>
                                        <p:attrNameLst>
                                          <p:attrName>style.visibility</p:attrName>
                                        </p:attrNameLst>
                                      </p:cBhvr>
                                      <p:to>
                                        <p:strVal val="visible"/>
                                      </p:to>
                                    </p:set>
                                    <p:anim calcmode="lin" valueType="num">
                                      <p:cBhvr additive="base">
                                        <p:cTn id="143" dur="500" fill="hold"/>
                                        <p:tgtEl>
                                          <p:spTgt spid="95"/>
                                        </p:tgtEl>
                                        <p:attrNameLst>
                                          <p:attrName>ppt_x</p:attrName>
                                        </p:attrNameLst>
                                      </p:cBhvr>
                                      <p:tavLst>
                                        <p:tav tm="0">
                                          <p:val>
                                            <p:strVal val="#ppt_x"/>
                                          </p:val>
                                        </p:tav>
                                        <p:tav tm="100000">
                                          <p:val>
                                            <p:strVal val="#ppt_x"/>
                                          </p:val>
                                        </p:tav>
                                      </p:tavLst>
                                    </p:anim>
                                    <p:anim calcmode="lin" valueType="num">
                                      <p:cBhvr additive="base">
                                        <p:cTn id="144" dur="500" fill="hold"/>
                                        <p:tgtEl>
                                          <p:spTgt spid="9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94"/>
                                        </p:tgtEl>
                                        <p:attrNameLst>
                                          <p:attrName>style.visibility</p:attrName>
                                        </p:attrNameLst>
                                      </p:cBhvr>
                                      <p:to>
                                        <p:strVal val="visible"/>
                                      </p:to>
                                    </p:set>
                                    <p:anim calcmode="lin" valueType="num">
                                      <p:cBhvr additive="base">
                                        <p:cTn id="147" dur="500" fill="hold"/>
                                        <p:tgtEl>
                                          <p:spTgt spid="94"/>
                                        </p:tgtEl>
                                        <p:attrNameLst>
                                          <p:attrName>ppt_x</p:attrName>
                                        </p:attrNameLst>
                                      </p:cBhvr>
                                      <p:tavLst>
                                        <p:tav tm="0">
                                          <p:val>
                                            <p:strVal val="#ppt_x"/>
                                          </p:val>
                                        </p:tav>
                                        <p:tav tm="100000">
                                          <p:val>
                                            <p:strVal val="#ppt_x"/>
                                          </p:val>
                                        </p:tav>
                                      </p:tavLst>
                                    </p:anim>
                                    <p:anim calcmode="lin" valueType="num">
                                      <p:cBhvr additive="base">
                                        <p:cTn id="148" dur="500" fill="hold"/>
                                        <p:tgtEl>
                                          <p:spTgt spid="9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90"/>
                                        </p:tgtEl>
                                        <p:attrNameLst>
                                          <p:attrName>style.visibility</p:attrName>
                                        </p:attrNameLst>
                                      </p:cBhvr>
                                      <p:to>
                                        <p:strVal val="visible"/>
                                      </p:to>
                                    </p:set>
                                    <p:anim calcmode="lin" valueType="num">
                                      <p:cBhvr additive="base">
                                        <p:cTn id="151" dur="500" fill="hold"/>
                                        <p:tgtEl>
                                          <p:spTgt spid="90"/>
                                        </p:tgtEl>
                                        <p:attrNameLst>
                                          <p:attrName>ppt_x</p:attrName>
                                        </p:attrNameLst>
                                      </p:cBhvr>
                                      <p:tavLst>
                                        <p:tav tm="0">
                                          <p:val>
                                            <p:strVal val="#ppt_x"/>
                                          </p:val>
                                        </p:tav>
                                        <p:tav tm="100000">
                                          <p:val>
                                            <p:strVal val="#ppt_x"/>
                                          </p:val>
                                        </p:tav>
                                      </p:tavLst>
                                    </p:anim>
                                    <p:anim calcmode="lin" valueType="num">
                                      <p:cBhvr additive="base">
                                        <p:cTn id="152" dur="500" fill="hold"/>
                                        <p:tgtEl>
                                          <p:spTgt spid="9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89"/>
                                        </p:tgtEl>
                                        <p:attrNameLst>
                                          <p:attrName>style.visibility</p:attrName>
                                        </p:attrNameLst>
                                      </p:cBhvr>
                                      <p:to>
                                        <p:strVal val="visible"/>
                                      </p:to>
                                    </p:set>
                                    <p:anim calcmode="lin" valueType="num">
                                      <p:cBhvr additive="base">
                                        <p:cTn id="155" dur="500" fill="hold"/>
                                        <p:tgtEl>
                                          <p:spTgt spid="89"/>
                                        </p:tgtEl>
                                        <p:attrNameLst>
                                          <p:attrName>ppt_x</p:attrName>
                                        </p:attrNameLst>
                                      </p:cBhvr>
                                      <p:tavLst>
                                        <p:tav tm="0">
                                          <p:val>
                                            <p:strVal val="#ppt_x"/>
                                          </p:val>
                                        </p:tav>
                                        <p:tav tm="100000">
                                          <p:val>
                                            <p:strVal val="#ppt_x"/>
                                          </p:val>
                                        </p:tav>
                                      </p:tavLst>
                                    </p:anim>
                                    <p:anim calcmode="lin" valueType="num">
                                      <p:cBhvr additive="base">
                                        <p:cTn id="156" dur="500" fill="hold"/>
                                        <p:tgtEl>
                                          <p:spTgt spid="89"/>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09"/>
                                        </p:tgtEl>
                                        <p:attrNameLst>
                                          <p:attrName>style.visibility</p:attrName>
                                        </p:attrNameLst>
                                      </p:cBhvr>
                                      <p:to>
                                        <p:strVal val="visible"/>
                                      </p:to>
                                    </p:set>
                                    <p:anim calcmode="lin" valueType="num">
                                      <p:cBhvr additive="base">
                                        <p:cTn id="159" dur="500" fill="hold"/>
                                        <p:tgtEl>
                                          <p:spTgt spid="109"/>
                                        </p:tgtEl>
                                        <p:attrNameLst>
                                          <p:attrName>ppt_x</p:attrName>
                                        </p:attrNameLst>
                                      </p:cBhvr>
                                      <p:tavLst>
                                        <p:tav tm="0">
                                          <p:val>
                                            <p:strVal val="#ppt_x"/>
                                          </p:val>
                                        </p:tav>
                                        <p:tav tm="100000">
                                          <p:val>
                                            <p:strVal val="#ppt_x"/>
                                          </p:val>
                                        </p:tav>
                                      </p:tavLst>
                                    </p:anim>
                                    <p:anim calcmode="lin" valueType="num">
                                      <p:cBhvr additive="base">
                                        <p:cTn id="160" dur="500" fill="hold"/>
                                        <p:tgtEl>
                                          <p:spTgt spid="10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10"/>
                                        </p:tgtEl>
                                        <p:attrNameLst>
                                          <p:attrName>style.visibility</p:attrName>
                                        </p:attrNameLst>
                                      </p:cBhvr>
                                      <p:to>
                                        <p:strVal val="visible"/>
                                      </p:to>
                                    </p:set>
                                    <p:anim calcmode="lin" valueType="num">
                                      <p:cBhvr additive="base">
                                        <p:cTn id="163" dur="500" fill="hold"/>
                                        <p:tgtEl>
                                          <p:spTgt spid="110"/>
                                        </p:tgtEl>
                                        <p:attrNameLst>
                                          <p:attrName>ppt_x</p:attrName>
                                        </p:attrNameLst>
                                      </p:cBhvr>
                                      <p:tavLst>
                                        <p:tav tm="0">
                                          <p:val>
                                            <p:strVal val="#ppt_x"/>
                                          </p:val>
                                        </p:tav>
                                        <p:tav tm="100000">
                                          <p:val>
                                            <p:strVal val="#ppt_x"/>
                                          </p:val>
                                        </p:tav>
                                      </p:tavLst>
                                    </p:anim>
                                    <p:anim calcmode="lin" valueType="num">
                                      <p:cBhvr additive="base">
                                        <p:cTn id="164" dur="500" fill="hold"/>
                                        <p:tgtEl>
                                          <p:spTgt spid="11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11"/>
                                        </p:tgtEl>
                                        <p:attrNameLst>
                                          <p:attrName>style.visibility</p:attrName>
                                        </p:attrNameLst>
                                      </p:cBhvr>
                                      <p:to>
                                        <p:strVal val="visible"/>
                                      </p:to>
                                    </p:set>
                                    <p:anim calcmode="lin" valueType="num">
                                      <p:cBhvr additive="base">
                                        <p:cTn id="167" dur="500" fill="hold"/>
                                        <p:tgtEl>
                                          <p:spTgt spid="111"/>
                                        </p:tgtEl>
                                        <p:attrNameLst>
                                          <p:attrName>ppt_x</p:attrName>
                                        </p:attrNameLst>
                                      </p:cBhvr>
                                      <p:tavLst>
                                        <p:tav tm="0">
                                          <p:val>
                                            <p:strVal val="#ppt_x"/>
                                          </p:val>
                                        </p:tav>
                                        <p:tav tm="100000">
                                          <p:val>
                                            <p:strVal val="#ppt_x"/>
                                          </p:val>
                                        </p:tav>
                                      </p:tavLst>
                                    </p:anim>
                                    <p:anim calcmode="lin" valueType="num">
                                      <p:cBhvr additive="base">
                                        <p:cTn id="168" dur="500" fill="hold"/>
                                        <p:tgtEl>
                                          <p:spTgt spid="11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12"/>
                                        </p:tgtEl>
                                        <p:attrNameLst>
                                          <p:attrName>style.visibility</p:attrName>
                                        </p:attrNameLst>
                                      </p:cBhvr>
                                      <p:to>
                                        <p:strVal val="visible"/>
                                      </p:to>
                                    </p:set>
                                    <p:anim calcmode="lin" valueType="num">
                                      <p:cBhvr additive="base">
                                        <p:cTn id="171" dur="500" fill="hold"/>
                                        <p:tgtEl>
                                          <p:spTgt spid="112"/>
                                        </p:tgtEl>
                                        <p:attrNameLst>
                                          <p:attrName>ppt_x</p:attrName>
                                        </p:attrNameLst>
                                      </p:cBhvr>
                                      <p:tavLst>
                                        <p:tav tm="0">
                                          <p:val>
                                            <p:strVal val="#ppt_x"/>
                                          </p:val>
                                        </p:tav>
                                        <p:tav tm="100000">
                                          <p:val>
                                            <p:strVal val="#ppt_x"/>
                                          </p:val>
                                        </p:tav>
                                      </p:tavLst>
                                    </p:anim>
                                    <p:anim calcmode="lin" valueType="num">
                                      <p:cBhvr additive="base">
                                        <p:cTn id="172" dur="500" fill="hold"/>
                                        <p:tgtEl>
                                          <p:spTgt spid="11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13"/>
                                        </p:tgtEl>
                                        <p:attrNameLst>
                                          <p:attrName>style.visibility</p:attrName>
                                        </p:attrNameLst>
                                      </p:cBhvr>
                                      <p:to>
                                        <p:strVal val="visible"/>
                                      </p:to>
                                    </p:set>
                                    <p:anim calcmode="lin" valueType="num">
                                      <p:cBhvr additive="base">
                                        <p:cTn id="175" dur="500" fill="hold"/>
                                        <p:tgtEl>
                                          <p:spTgt spid="113"/>
                                        </p:tgtEl>
                                        <p:attrNameLst>
                                          <p:attrName>ppt_x</p:attrName>
                                        </p:attrNameLst>
                                      </p:cBhvr>
                                      <p:tavLst>
                                        <p:tav tm="0">
                                          <p:val>
                                            <p:strVal val="#ppt_x"/>
                                          </p:val>
                                        </p:tav>
                                        <p:tav tm="100000">
                                          <p:val>
                                            <p:strVal val="#ppt_x"/>
                                          </p:val>
                                        </p:tav>
                                      </p:tavLst>
                                    </p:anim>
                                    <p:anim calcmode="lin" valueType="num">
                                      <p:cBhvr additive="base">
                                        <p:cTn id="176" dur="500" fill="hold"/>
                                        <p:tgtEl>
                                          <p:spTgt spid="11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15"/>
                                        </p:tgtEl>
                                        <p:attrNameLst>
                                          <p:attrName>style.visibility</p:attrName>
                                        </p:attrNameLst>
                                      </p:cBhvr>
                                      <p:to>
                                        <p:strVal val="visible"/>
                                      </p:to>
                                    </p:set>
                                    <p:anim calcmode="lin" valueType="num">
                                      <p:cBhvr additive="base">
                                        <p:cTn id="179" dur="500" fill="hold"/>
                                        <p:tgtEl>
                                          <p:spTgt spid="115"/>
                                        </p:tgtEl>
                                        <p:attrNameLst>
                                          <p:attrName>ppt_x</p:attrName>
                                        </p:attrNameLst>
                                      </p:cBhvr>
                                      <p:tavLst>
                                        <p:tav tm="0">
                                          <p:val>
                                            <p:strVal val="#ppt_x"/>
                                          </p:val>
                                        </p:tav>
                                        <p:tav tm="100000">
                                          <p:val>
                                            <p:strVal val="#ppt_x"/>
                                          </p:val>
                                        </p:tav>
                                      </p:tavLst>
                                    </p:anim>
                                    <p:anim calcmode="lin" valueType="num">
                                      <p:cBhvr additive="base">
                                        <p:cTn id="180" dur="500" fill="hold"/>
                                        <p:tgtEl>
                                          <p:spTgt spid="115"/>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16"/>
                                        </p:tgtEl>
                                        <p:attrNameLst>
                                          <p:attrName>style.visibility</p:attrName>
                                        </p:attrNameLst>
                                      </p:cBhvr>
                                      <p:to>
                                        <p:strVal val="visible"/>
                                      </p:to>
                                    </p:set>
                                    <p:anim calcmode="lin" valueType="num">
                                      <p:cBhvr additive="base">
                                        <p:cTn id="183" dur="500" fill="hold"/>
                                        <p:tgtEl>
                                          <p:spTgt spid="116"/>
                                        </p:tgtEl>
                                        <p:attrNameLst>
                                          <p:attrName>ppt_x</p:attrName>
                                        </p:attrNameLst>
                                      </p:cBhvr>
                                      <p:tavLst>
                                        <p:tav tm="0">
                                          <p:val>
                                            <p:strVal val="#ppt_x"/>
                                          </p:val>
                                        </p:tav>
                                        <p:tav tm="100000">
                                          <p:val>
                                            <p:strVal val="#ppt_x"/>
                                          </p:val>
                                        </p:tav>
                                      </p:tavLst>
                                    </p:anim>
                                    <p:anim calcmode="lin" valueType="num">
                                      <p:cBhvr additive="base">
                                        <p:cTn id="184" dur="500" fill="hold"/>
                                        <p:tgtEl>
                                          <p:spTgt spid="116"/>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14"/>
                                        </p:tgtEl>
                                        <p:attrNameLst>
                                          <p:attrName>style.visibility</p:attrName>
                                        </p:attrNameLst>
                                      </p:cBhvr>
                                      <p:to>
                                        <p:strVal val="visible"/>
                                      </p:to>
                                    </p:set>
                                    <p:anim calcmode="lin" valueType="num">
                                      <p:cBhvr additive="base">
                                        <p:cTn id="187" dur="500" fill="hold"/>
                                        <p:tgtEl>
                                          <p:spTgt spid="114"/>
                                        </p:tgtEl>
                                        <p:attrNameLst>
                                          <p:attrName>ppt_x</p:attrName>
                                        </p:attrNameLst>
                                      </p:cBhvr>
                                      <p:tavLst>
                                        <p:tav tm="0">
                                          <p:val>
                                            <p:strVal val="#ppt_x"/>
                                          </p:val>
                                        </p:tav>
                                        <p:tav tm="100000">
                                          <p:val>
                                            <p:strVal val="#ppt_x"/>
                                          </p:val>
                                        </p:tav>
                                      </p:tavLst>
                                    </p:anim>
                                    <p:anim calcmode="lin" valueType="num">
                                      <p:cBhvr additive="base">
                                        <p:cTn id="188" dur="500" fill="hold"/>
                                        <p:tgtEl>
                                          <p:spTgt spid="114"/>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91"/>
                                        </p:tgtEl>
                                        <p:attrNameLst>
                                          <p:attrName>style.visibility</p:attrName>
                                        </p:attrNameLst>
                                      </p:cBhvr>
                                      <p:to>
                                        <p:strVal val="visible"/>
                                      </p:to>
                                    </p:set>
                                    <p:anim calcmode="lin" valueType="num">
                                      <p:cBhvr additive="base">
                                        <p:cTn id="191" dur="500" fill="hold"/>
                                        <p:tgtEl>
                                          <p:spTgt spid="91"/>
                                        </p:tgtEl>
                                        <p:attrNameLst>
                                          <p:attrName>ppt_x</p:attrName>
                                        </p:attrNameLst>
                                      </p:cBhvr>
                                      <p:tavLst>
                                        <p:tav tm="0">
                                          <p:val>
                                            <p:strVal val="#ppt_x"/>
                                          </p:val>
                                        </p:tav>
                                        <p:tav tm="100000">
                                          <p:val>
                                            <p:strVal val="#ppt_x"/>
                                          </p:val>
                                        </p:tav>
                                      </p:tavLst>
                                    </p:anim>
                                    <p:anim calcmode="lin" valueType="num">
                                      <p:cBhvr additive="base">
                                        <p:cTn id="192" dur="500" fill="hold"/>
                                        <p:tgtEl>
                                          <p:spTgt spid="9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92"/>
                                        </p:tgtEl>
                                        <p:attrNameLst>
                                          <p:attrName>style.visibility</p:attrName>
                                        </p:attrNameLst>
                                      </p:cBhvr>
                                      <p:to>
                                        <p:strVal val="visible"/>
                                      </p:to>
                                    </p:set>
                                    <p:anim calcmode="lin" valueType="num">
                                      <p:cBhvr additive="base">
                                        <p:cTn id="195" dur="500" fill="hold"/>
                                        <p:tgtEl>
                                          <p:spTgt spid="92"/>
                                        </p:tgtEl>
                                        <p:attrNameLst>
                                          <p:attrName>ppt_x</p:attrName>
                                        </p:attrNameLst>
                                      </p:cBhvr>
                                      <p:tavLst>
                                        <p:tav tm="0">
                                          <p:val>
                                            <p:strVal val="#ppt_x"/>
                                          </p:val>
                                        </p:tav>
                                        <p:tav tm="100000">
                                          <p:val>
                                            <p:strVal val="#ppt_x"/>
                                          </p:val>
                                        </p:tav>
                                      </p:tavLst>
                                    </p:anim>
                                    <p:anim calcmode="lin" valueType="num">
                                      <p:cBhvr additive="base">
                                        <p:cTn id="196" dur="500" fill="hold"/>
                                        <p:tgtEl>
                                          <p:spTgt spid="92"/>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117"/>
                                        </p:tgtEl>
                                        <p:attrNameLst>
                                          <p:attrName>style.visibility</p:attrName>
                                        </p:attrNameLst>
                                      </p:cBhvr>
                                      <p:to>
                                        <p:strVal val="visible"/>
                                      </p:to>
                                    </p:set>
                                    <p:anim calcmode="lin" valueType="num">
                                      <p:cBhvr additive="base">
                                        <p:cTn id="199" dur="500" fill="hold"/>
                                        <p:tgtEl>
                                          <p:spTgt spid="117"/>
                                        </p:tgtEl>
                                        <p:attrNameLst>
                                          <p:attrName>ppt_x</p:attrName>
                                        </p:attrNameLst>
                                      </p:cBhvr>
                                      <p:tavLst>
                                        <p:tav tm="0">
                                          <p:val>
                                            <p:strVal val="#ppt_x"/>
                                          </p:val>
                                        </p:tav>
                                        <p:tav tm="100000">
                                          <p:val>
                                            <p:strVal val="#ppt_x"/>
                                          </p:val>
                                        </p:tav>
                                      </p:tavLst>
                                    </p:anim>
                                    <p:anim calcmode="lin" valueType="num">
                                      <p:cBhvr additive="base">
                                        <p:cTn id="200" dur="500" fill="hold"/>
                                        <p:tgtEl>
                                          <p:spTgt spid="117"/>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118"/>
                                        </p:tgtEl>
                                        <p:attrNameLst>
                                          <p:attrName>style.visibility</p:attrName>
                                        </p:attrNameLst>
                                      </p:cBhvr>
                                      <p:to>
                                        <p:strVal val="visible"/>
                                      </p:to>
                                    </p:set>
                                    <p:anim calcmode="lin" valueType="num">
                                      <p:cBhvr additive="base">
                                        <p:cTn id="203" dur="500" fill="hold"/>
                                        <p:tgtEl>
                                          <p:spTgt spid="118"/>
                                        </p:tgtEl>
                                        <p:attrNameLst>
                                          <p:attrName>ppt_x</p:attrName>
                                        </p:attrNameLst>
                                      </p:cBhvr>
                                      <p:tavLst>
                                        <p:tav tm="0">
                                          <p:val>
                                            <p:strVal val="#ppt_x"/>
                                          </p:val>
                                        </p:tav>
                                        <p:tav tm="100000">
                                          <p:val>
                                            <p:strVal val="#ppt_x"/>
                                          </p:val>
                                        </p:tav>
                                      </p:tavLst>
                                    </p:anim>
                                    <p:anim calcmode="lin" valueType="num">
                                      <p:cBhvr additive="base">
                                        <p:cTn id="204" dur="500" fill="hold"/>
                                        <p:tgtEl>
                                          <p:spTgt spid="118"/>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19"/>
                                        </p:tgtEl>
                                        <p:attrNameLst>
                                          <p:attrName>style.visibility</p:attrName>
                                        </p:attrNameLst>
                                      </p:cBhvr>
                                      <p:to>
                                        <p:strVal val="visible"/>
                                      </p:to>
                                    </p:set>
                                    <p:anim calcmode="lin" valueType="num">
                                      <p:cBhvr additive="base">
                                        <p:cTn id="207" dur="500" fill="hold"/>
                                        <p:tgtEl>
                                          <p:spTgt spid="119"/>
                                        </p:tgtEl>
                                        <p:attrNameLst>
                                          <p:attrName>ppt_x</p:attrName>
                                        </p:attrNameLst>
                                      </p:cBhvr>
                                      <p:tavLst>
                                        <p:tav tm="0">
                                          <p:val>
                                            <p:strVal val="#ppt_x"/>
                                          </p:val>
                                        </p:tav>
                                        <p:tav tm="100000">
                                          <p:val>
                                            <p:strVal val="#ppt_x"/>
                                          </p:val>
                                        </p:tav>
                                      </p:tavLst>
                                    </p:anim>
                                    <p:anim calcmode="lin" valueType="num">
                                      <p:cBhvr additive="base">
                                        <p:cTn id="208" dur="500" fill="hold"/>
                                        <p:tgtEl>
                                          <p:spTgt spid="119"/>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20"/>
                                        </p:tgtEl>
                                        <p:attrNameLst>
                                          <p:attrName>style.visibility</p:attrName>
                                        </p:attrNameLst>
                                      </p:cBhvr>
                                      <p:to>
                                        <p:strVal val="visible"/>
                                      </p:to>
                                    </p:set>
                                    <p:anim calcmode="lin" valueType="num">
                                      <p:cBhvr additive="base">
                                        <p:cTn id="211" dur="500" fill="hold"/>
                                        <p:tgtEl>
                                          <p:spTgt spid="120"/>
                                        </p:tgtEl>
                                        <p:attrNameLst>
                                          <p:attrName>ppt_x</p:attrName>
                                        </p:attrNameLst>
                                      </p:cBhvr>
                                      <p:tavLst>
                                        <p:tav tm="0">
                                          <p:val>
                                            <p:strVal val="#ppt_x"/>
                                          </p:val>
                                        </p:tav>
                                        <p:tav tm="100000">
                                          <p:val>
                                            <p:strVal val="#ppt_x"/>
                                          </p:val>
                                        </p:tav>
                                      </p:tavLst>
                                    </p:anim>
                                    <p:anim calcmode="lin" valueType="num">
                                      <p:cBhvr additive="base">
                                        <p:cTn id="212" dur="500" fill="hold"/>
                                        <p:tgtEl>
                                          <p:spTgt spid="120"/>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21"/>
                                        </p:tgtEl>
                                        <p:attrNameLst>
                                          <p:attrName>style.visibility</p:attrName>
                                        </p:attrNameLst>
                                      </p:cBhvr>
                                      <p:to>
                                        <p:strVal val="visible"/>
                                      </p:to>
                                    </p:set>
                                    <p:anim calcmode="lin" valueType="num">
                                      <p:cBhvr additive="base">
                                        <p:cTn id="215" dur="500" fill="hold"/>
                                        <p:tgtEl>
                                          <p:spTgt spid="121"/>
                                        </p:tgtEl>
                                        <p:attrNameLst>
                                          <p:attrName>ppt_x</p:attrName>
                                        </p:attrNameLst>
                                      </p:cBhvr>
                                      <p:tavLst>
                                        <p:tav tm="0">
                                          <p:val>
                                            <p:strVal val="#ppt_x"/>
                                          </p:val>
                                        </p:tav>
                                        <p:tav tm="100000">
                                          <p:val>
                                            <p:strVal val="#ppt_x"/>
                                          </p:val>
                                        </p:tav>
                                      </p:tavLst>
                                    </p:anim>
                                    <p:anim calcmode="lin" valueType="num">
                                      <p:cBhvr additive="base">
                                        <p:cTn id="216" dur="500" fill="hold"/>
                                        <p:tgtEl>
                                          <p:spTgt spid="121"/>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22"/>
                                        </p:tgtEl>
                                        <p:attrNameLst>
                                          <p:attrName>style.visibility</p:attrName>
                                        </p:attrNameLst>
                                      </p:cBhvr>
                                      <p:to>
                                        <p:strVal val="visible"/>
                                      </p:to>
                                    </p:set>
                                    <p:anim calcmode="lin" valueType="num">
                                      <p:cBhvr additive="base">
                                        <p:cTn id="219" dur="500" fill="hold"/>
                                        <p:tgtEl>
                                          <p:spTgt spid="122"/>
                                        </p:tgtEl>
                                        <p:attrNameLst>
                                          <p:attrName>ppt_x</p:attrName>
                                        </p:attrNameLst>
                                      </p:cBhvr>
                                      <p:tavLst>
                                        <p:tav tm="0">
                                          <p:val>
                                            <p:strVal val="#ppt_x"/>
                                          </p:val>
                                        </p:tav>
                                        <p:tav tm="100000">
                                          <p:val>
                                            <p:strVal val="#ppt_x"/>
                                          </p:val>
                                        </p:tav>
                                      </p:tavLst>
                                    </p:anim>
                                    <p:anim calcmode="lin" valueType="num">
                                      <p:cBhvr additive="base">
                                        <p:cTn id="220" dur="500" fill="hold"/>
                                        <p:tgtEl>
                                          <p:spTgt spid="122"/>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24"/>
                                        </p:tgtEl>
                                        <p:attrNameLst>
                                          <p:attrName>style.visibility</p:attrName>
                                        </p:attrNameLst>
                                      </p:cBhvr>
                                      <p:to>
                                        <p:strVal val="visible"/>
                                      </p:to>
                                    </p:set>
                                    <p:anim calcmode="lin" valueType="num">
                                      <p:cBhvr additive="base">
                                        <p:cTn id="223" dur="500" fill="hold"/>
                                        <p:tgtEl>
                                          <p:spTgt spid="124"/>
                                        </p:tgtEl>
                                        <p:attrNameLst>
                                          <p:attrName>ppt_x</p:attrName>
                                        </p:attrNameLst>
                                      </p:cBhvr>
                                      <p:tavLst>
                                        <p:tav tm="0">
                                          <p:val>
                                            <p:strVal val="#ppt_x"/>
                                          </p:val>
                                        </p:tav>
                                        <p:tav tm="100000">
                                          <p:val>
                                            <p:strVal val="#ppt_x"/>
                                          </p:val>
                                        </p:tav>
                                      </p:tavLst>
                                    </p:anim>
                                    <p:anim calcmode="lin" valueType="num">
                                      <p:cBhvr additive="base">
                                        <p:cTn id="224" dur="500" fill="hold"/>
                                        <p:tgtEl>
                                          <p:spTgt spid="12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25"/>
                                        </p:tgtEl>
                                        <p:attrNameLst>
                                          <p:attrName>style.visibility</p:attrName>
                                        </p:attrNameLst>
                                      </p:cBhvr>
                                      <p:to>
                                        <p:strVal val="visible"/>
                                      </p:to>
                                    </p:set>
                                    <p:anim calcmode="lin" valueType="num">
                                      <p:cBhvr additive="base">
                                        <p:cTn id="227" dur="500" fill="hold"/>
                                        <p:tgtEl>
                                          <p:spTgt spid="125"/>
                                        </p:tgtEl>
                                        <p:attrNameLst>
                                          <p:attrName>ppt_x</p:attrName>
                                        </p:attrNameLst>
                                      </p:cBhvr>
                                      <p:tavLst>
                                        <p:tav tm="0">
                                          <p:val>
                                            <p:strVal val="#ppt_x"/>
                                          </p:val>
                                        </p:tav>
                                        <p:tav tm="100000">
                                          <p:val>
                                            <p:strVal val="#ppt_x"/>
                                          </p:val>
                                        </p:tav>
                                      </p:tavLst>
                                    </p:anim>
                                    <p:anim calcmode="lin" valueType="num">
                                      <p:cBhvr additive="base">
                                        <p:cTn id="228" dur="500" fill="hold"/>
                                        <p:tgtEl>
                                          <p:spTgt spid="12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23"/>
                                        </p:tgtEl>
                                        <p:attrNameLst>
                                          <p:attrName>style.visibility</p:attrName>
                                        </p:attrNameLst>
                                      </p:cBhvr>
                                      <p:to>
                                        <p:strVal val="visible"/>
                                      </p:to>
                                    </p:set>
                                    <p:anim calcmode="lin" valueType="num">
                                      <p:cBhvr additive="base">
                                        <p:cTn id="231" dur="500" fill="hold"/>
                                        <p:tgtEl>
                                          <p:spTgt spid="123"/>
                                        </p:tgtEl>
                                        <p:attrNameLst>
                                          <p:attrName>ppt_x</p:attrName>
                                        </p:attrNameLst>
                                      </p:cBhvr>
                                      <p:tavLst>
                                        <p:tav tm="0">
                                          <p:val>
                                            <p:strVal val="#ppt_x"/>
                                          </p:val>
                                        </p:tav>
                                        <p:tav tm="100000">
                                          <p:val>
                                            <p:strVal val="#ppt_x"/>
                                          </p:val>
                                        </p:tav>
                                      </p:tavLst>
                                    </p:anim>
                                    <p:anim calcmode="lin" valueType="num">
                                      <p:cBhvr additive="base">
                                        <p:cTn id="232"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animBg="1"/>
      <p:bldP spid="77" grpId="0"/>
      <p:bldP spid="78" grpId="0"/>
      <p:bldP spid="79" grpId="0" animBg="1"/>
      <p:bldP spid="80" grpId="0"/>
      <p:bldP spid="81" grpId="0" animBg="1"/>
      <p:bldP spid="82" grpId="0"/>
      <p:bldP spid="83" grpId="0"/>
      <p:bldP spid="84" grpId="0" animBg="1"/>
      <p:bldP spid="85" grpId="0"/>
      <p:bldP spid="86" grpId="0" animBg="1"/>
      <p:bldP spid="87" grpId="0"/>
      <p:bldP spid="88" grpId="0"/>
      <p:bldP spid="89" grpId="0" animBg="1"/>
      <p:bldP spid="90" grpId="0"/>
      <p:bldP spid="91" grpId="0" animBg="1"/>
      <p:bldP spid="92" grpId="0"/>
      <p:bldP spid="93" grpId="0"/>
      <p:bldP spid="94" grpId="0" animBg="1"/>
      <p:bldP spid="95" grpId="0"/>
      <p:bldP spid="96" grpId="0" animBg="1"/>
      <p:bldP spid="97" grpId="0" animBg="1"/>
      <p:bldP spid="98" grpId="0"/>
      <p:bldP spid="99" grpId="0" animBg="1"/>
      <p:bldP spid="100" grpId="0" animBg="1"/>
      <p:bldP spid="101" grpId="0"/>
      <p:bldP spid="102" grpId="0" animBg="1"/>
      <p:bldP spid="103" grpId="0" animBg="1"/>
      <p:bldP spid="104" grpId="0"/>
      <p:bldP spid="105" grpId="0" animBg="1"/>
      <p:bldP spid="106" grpId="0" animBg="1"/>
      <p:bldP spid="107" grpId="0"/>
      <p:bldP spid="109" grpId="0" animBg="1"/>
      <p:bldP spid="110" grpId="0"/>
      <p:bldP spid="111" grpId="0" animBg="1"/>
      <p:bldP spid="112" grpId="0"/>
      <p:bldP spid="113" grpId="0"/>
      <p:bldP spid="114" grpId="0" animBg="1"/>
      <p:bldP spid="115" grpId="0" animBg="1"/>
      <p:bldP spid="116" grpId="0"/>
      <p:bldP spid="119" grpId="0" animBg="1"/>
      <p:bldP spid="120" grpId="0"/>
      <p:bldP spid="121" grpId="0" animBg="1"/>
      <p:bldP spid="122" grpId="0"/>
      <p:bldP spid="123" grpId="0" animBg="1"/>
      <p:bldP spid="124" grpId="0" animBg="1"/>
      <p:bldP spid="125"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2C936093-C562-94F4-4F75-C7844846E827}"/>
              </a:ext>
            </a:extLst>
          </p:cNvPr>
          <p:cNvSpPr txBox="1">
            <a:spLocks noGrp="1"/>
          </p:cNvSpPr>
          <p:nvPr>
            <p:ph type="title"/>
          </p:nvPr>
        </p:nvSpPr>
        <p:spPr>
          <a:xfrm>
            <a:off x="203325" y="0"/>
            <a:ext cx="6400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Menu of Projects (Pre-Disaster)</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4D7113C4-90FF-467C-95A3-7C871DAC13AA}"/>
              </a:ext>
            </a:extLst>
          </p:cNvPr>
          <p:cNvSpPr txBox="1"/>
          <p:nvPr/>
        </p:nvSpPr>
        <p:spPr>
          <a:xfrm>
            <a:off x="203325" y="572700"/>
            <a:ext cx="8635875" cy="3865354"/>
          </a:xfrm>
          <a:prstGeom prst="rect">
            <a:avLst/>
          </a:prstGeom>
          <a:noFill/>
        </p:spPr>
        <p:txBody>
          <a:bodyPr wrap="square">
            <a:spAutoFit/>
          </a:bodyPr>
          <a:lstStyle/>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Establishment Local Emergency Operations Centers and its equipage;</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Construction of local evacuation centers and other local infrastructure projects for disaster prevention and mitigation based on national standard design;</a:t>
            </a:r>
            <a:r>
              <a:rPr lang="en-PH" sz="12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PH" sz="1200" kern="100" dirty="0">
                <a:effectLst/>
                <a:latin typeface="Arial" panose="020B0604020202020204" pitchFamily="34" charset="0"/>
                <a:ea typeface="Times New Roman" panose="02020603050405020304" pitchFamily="18" charset="0"/>
                <a:cs typeface="Times New Roman" panose="02020603050405020304" pitchFamily="18" charset="0"/>
              </a:rPr>
              <a:t>Construction of other local and national DRRM facilities in accordance with the NDRRM Plan;</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PH" sz="1200" kern="100" dirty="0">
                <a:effectLst/>
                <a:latin typeface="Arial" panose="020B0604020202020204" pitchFamily="34" charset="0"/>
                <a:ea typeface="Times New Roman" panose="02020603050405020304" pitchFamily="18" charset="0"/>
                <a:cs typeface="Times New Roman" panose="02020603050405020304" pitchFamily="18" charset="0"/>
              </a:rPr>
              <a:t>Construction/Establishment of training centers and facilities for DRRM;</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Establishment of early warning systems;</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Procurement of emergency telecommunications equipment and systems for geographically isolated LGUs;</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Procurement of mission essential vehicles and equipment;</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Conduct of risk assessments and other research for DRRM;</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Trainings and capacity building for LGU DRRM personnel;</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Support to GK LGU Awardees;</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Other priority programs and projects recommended by the NDRRMC Preparedness, Prevention and Mitigation Pillar, or the ED, NDRRMC/A, OCD subject to approval of the Chairperson, NDRRMC</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682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7556D01A-1144-F1B2-EFA7-32DA5401FE97}"/>
              </a:ext>
            </a:extLst>
          </p:cNvPr>
          <p:cNvSpPr txBox="1">
            <a:spLocks noGrp="1"/>
          </p:cNvSpPr>
          <p:nvPr>
            <p:ph type="title"/>
          </p:nvPr>
        </p:nvSpPr>
        <p:spPr>
          <a:xfrm>
            <a:off x="115272" y="237066"/>
            <a:ext cx="8520600" cy="48090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Documentary Requirements</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graphicFrame>
        <p:nvGraphicFramePr>
          <p:cNvPr id="3" name="Table 2">
            <a:extLst>
              <a:ext uri="{FF2B5EF4-FFF2-40B4-BE49-F238E27FC236}">
                <a16:creationId xmlns:a16="http://schemas.microsoft.com/office/drawing/2014/main" id="{083A0C1C-20C3-61F8-4F72-AA9717CD0485}"/>
              </a:ext>
            </a:extLst>
          </p:cNvPr>
          <p:cNvGraphicFramePr>
            <a:graphicFrameLocks noGrp="1"/>
          </p:cNvGraphicFramePr>
          <p:nvPr>
            <p:extLst>
              <p:ext uri="{D42A27DB-BD31-4B8C-83A1-F6EECF244321}">
                <p14:modId xmlns:p14="http://schemas.microsoft.com/office/powerpoint/2010/main" val="1674960233"/>
              </p:ext>
            </p:extLst>
          </p:nvPr>
        </p:nvGraphicFramePr>
        <p:xfrm>
          <a:off x="570207" y="1100677"/>
          <a:ext cx="7801633" cy="3324162"/>
        </p:xfrm>
        <a:graphic>
          <a:graphicData uri="http://schemas.openxmlformats.org/drawingml/2006/table">
            <a:tbl>
              <a:tblPr firstRow="1" firstCol="1" bandRow="1"/>
              <a:tblGrid>
                <a:gridCol w="7801633">
                  <a:extLst>
                    <a:ext uri="{9D8B030D-6E8A-4147-A177-3AD203B41FA5}">
                      <a16:colId xmlns:a16="http://schemas.microsoft.com/office/drawing/2014/main" val="2244332756"/>
                    </a:ext>
                  </a:extLst>
                </a:gridCol>
              </a:tblGrid>
              <a:tr h="2630996">
                <a:tc>
                  <a:txBody>
                    <a:bodyPr/>
                    <a:lstStyle/>
                    <a:p>
                      <a:pPr marL="228600" indent="-228600">
                        <a:lnSpc>
                          <a:spcPct val="107000"/>
                        </a:lnSpc>
                        <a:spcAft>
                          <a:spcPts val="800"/>
                        </a:spcAft>
                        <a:buFont typeface="+mj-lt"/>
                        <a:buAutoNum type="arabicPeriod"/>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Endorsement Letter from Head of Agency or Local Chief Executive;</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Aft>
                          <a:spcPts val="800"/>
                        </a:spcAft>
                        <a:buFont typeface="+mj-lt"/>
                        <a:buAutoNum type="arabicPeriod"/>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Work and Financial Plan for non-infra or Project Design documents Program of Works, Detailed Engineering Design for infra-related requests (DBM BED Form);</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lvl="0" indent="-228600" algn="just">
                        <a:lnSpc>
                          <a:spcPct val="115000"/>
                        </a:lnSpc>
                        <a:spcAft>
                          <a:spcPts val="800"/>
                        </a:spcAft>
                        <a:buFont typeface="+mj-lt"/>
                        <a:buAutoNum type="arabicPeriod"/>
                        <a:tabLst>
                          <a:tab pos="291465" algn="l"/>
                        </a:tabLs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Certificate of Unavailability of Funds with LDRRM Fund and Special Trust Fund Report (for LGUs);</a:t>
                      </a:r>
                    </a:p>
                    <a:p>
                      <a:pPr marL="228600" marR="0" lvl="0" indent="-228600" algn="just" defTabSz="914400" rtl="0" eaLnBrk="1" fontAlgn="auto" latinLnBrk="0" hangingPunct="1">
                        <a:lnSpc>
                          <a:spcPct val="115000"/>
                        </a:lnSpc>
                        <a:spcBef>
                          <a:spcPts val="0"/>
                        </a:spcBef>
                        <a:spcAft>
                          <a:spcPts val="800"/>
                        </a:spcAft>
                        <a:buClr>
                          <a:srgbClr val="000000"/>
                        </a:buClr>
                        <a:buSzTx/>
                        <a:buFont typeface="+mj-lt"/>
                        <a:buAutoNum type="arabicPeriod"/>
                        <a:tabLst>
                          <a:tab pos="291465" algn="l"/>
                        </a:tabLst>
                        <a:defRPr/>
                      </a:pPr>
                      <a:r>
                        <a:rPr lang="en-US" sz="1600" b="0" i="0" u="none" strike="noStrike" cap="none" dirty="0">
                          <a:solidFill>
                            <a:schemeClr val="tx1"/>
                          </a:solidFill>
                          <a:effectLst/>
                          <a:latin typeface="+mn-lt"/>
                          <a:ea typeface="+mn-ea"/>
                          <a:cs typeface="+mn-cs"/>
                          <a:sym typeface="Arial"/>
                        </a:rPr>
                        <a:t>Certification of Capability to Implement Infrastructure Project (For LGUs)</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lvl="0" indent="-228600" algn="just">
                        <a:lnSpc>
                          <a:spcPct val="115000"/>
                        </a:lnSpc>
                        <a:spcAft>
                          <a:spcPts val="800"/>
                        </a:spcAft>
                        <a:buFont typeface="+mj-lt"/>
                        <a:buAutoNum type="arabicPeriod"/>
                        <a:tabLst>
                          <a:tab pos="291465" algn="l"/>
                        </a:tabLs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Certificate of Inclusion of Proposed Project in LDRRMP from concerned OCDRO (for LGUs);</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lvl="0" indent="-228600" algn="just">
                        <a:lnSpc>
                          <a:spcPct val="115000"/>
                        </a:lnSpc>
                        <a:spcAft>
                          <a:spcPts val="800"/>
                        </a:spcAft>
                        <a:buFont typeface="+mj-lt"/>
                        <a:buAutoNum type="arabicPeriod"/>
                        <a:tabLst>
                          <a:tab pos="291465" algn="l"/>
                        </a:tabLs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Counter-part funds for 1</a:t>
                      </a:r>
                      <a:r>
                        <a:rPr lang="en-US" sz="1600" kern="100" baseline="30000" dirty="0">
                          <a:effectLst/>
                          <a:latin typeface="Arial" panose="020B0604020202020204" pitchFamily="34" charset="0"/>
                          <a:ea typeface="Times New Roman" panose="02020603050405020304" pitchFamily="18" charset="0"/>
                          <a:cs typeface="Times New Roman" panose="02020603050405020304" pitchFamily="18" charset="0"/>
                        </a:rPr>
                        <a:t>st</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to 3</a:t>
                      </a:r>
                      <a:r>
                        <a:rPr lang="en-US" sz="1600" kern="100" baseline="30000" dirty="0">
                          <a:effectLst/>
                          <a:latin typeface="Arial" panose="020B0604020202020204" pitchFamily="34" charset="0"/>
                          <a:ea typeface="Times New Roman" panose="02020603050405020304" pitchFamily="18" charset="0"/>
                          <a:cs typeface="Times New Roman" panose="02020603050405020304" pitchFamily="18" charset="0"/>
                        </a:rPr>
                        <a:t>rd</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Income Class Municipalities.</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Aft>
                          <a:spcPts val="800"/>
                        </a:spcAft>
                        <a:buFont typeface="+mj-lt"/>
                        <a:buAutoNum type="arabicPeriod"/>
                      </a:pP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18" marR="60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285816"/>
                  </a:ext>
                </a:extLst>
              </a:tr>
            </a:tbl>
          </a:graphicData>
        </a:graphic>
      </p:graphicFrame>
    </p:spTree>
    <p:extLst>
      <p:ext uri="{BB962C8B-B14F-4D97-AF65-F5344CB8AC3E}">
        <p14:creationId xmlns:p14="http://schemas.microsoft.com/office/powerpoint/2010/main" val="3030603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4" name="Google Shape;87;p18">
            <a:extLst>
              <a:ext uri="{FF2B5EF4-FFF2-40B4-BE49-F238E27FC236}">
                <a16:creationId xmlns:a16="http://schemas.microsoft.com/office/drawing/2014/main" id="{06EDA54C-F20E-C89D-0DDB-C2B96EFB3AA7}"/>
              </a:ext>
            </a:extLst>
          </p:cNvPr>
          <p:cNvSpPr txBox="1">
            <a:spLocks/>
          </p:cNvSpPr>
          <p:nvPr/>
        </p:nvSpPr>
        <p:spPr>
          <a:xfrm>
            <a:off x="1530900" y="1391867"/>
            <a:ext cx="7613100" cy="22284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4400" b="1">
                <a:solidFill>
                  <a:srgbClr val="0B5394"/>
                </a:solidFill>
                <a:latin typeface="Roboto"/>
                <a:ea typeface="Roboto"/>
                <a:cs typeface="Roboto"/>
                <a:sym typeface="Roboto"/>
              </a:rPr>
              <a:t>Emergency Response</a:t>
            </a:r>
            <a:br>
              <a:rPr lang="en-US" sz="4400" b="1">
                <a:solidFill>
                  <a:srgbClr val="0B5394"/>
                </a:solidFill>
                <a:latin typeface="Roboto"/>
                <a:ea typeface="Roboto"/>
                <a:cs typeface="Roboto"/>
                <a:sym typeface="Roboto"/>
              </a:rPr>
            </a:br>
            <a:endParaRPr lang="en-US" sz="4400"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3996564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108;p13">
            <a:extLst>
              <a:ext uri="{FF2B5EF4-FFF2-40B4-BE49-F238E27FC236}">
                <a16:creationId xmlns:a16="http://schemas.microsoft.com/office/drawing/2014/main" id="{170C2F60-16A8-38FA-0B68-3A39B8E691AD}"/>
              </a:ext>
            </a:extLst>
          </p:cNvPr>
          <p:cNvSpPr/>
          <p:nvPr/>
        </p:nvSpPr>
        <p:spPr>
          <a:xfrm rot="3924353">
            <a:off x="6924690" y="855286"/>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9;p13">
            <a:extLst>
              <a:ext uri="{FF2B5EF4-FFF2-40B4-BE49-F238E27FC236}">
                <a16:creationId xmlns:a16="http://schemas.microsoft.com/office/drawing/2014/main" id="{9C79F4EA-D091-F694-9D5F-F3F1466E53C6}"/>
              </a:ext>
            </a:extLst>
          </p:cNvPr>
          <p:cNvSpPr/>
          <p:nvPr/>
        </p:nvSpPr>
        <p:spPr>
          <a:xfrm>
            <a:off x="6998506" y="1144454"/>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59;p13">
            <a:extLst>
              <a:ext uri="{FF2B5EF4-FFF2-40B4-BE49-F238E27FC236}">
                <a16:creationId xmlns:a16="http://schemas.microsoft.com/office/drawing/2014/main" id="{47A35C02-9440-4398-84B3-B1CFB8013A9E}"/>
              </a:ext>
            </a:extLst>
          </p:cNvPr>
          <p:cNvGrpSpPr/>
          <p:nvPr/>
        </p:nvGrpSpPr>
        <p:grpSpPr>
          <a:xfrm>
            <a:off x="1236372" y="3491256"/>
            <a:ext cx="1525490" cy="1369850"/>
            <a:chOff x="1630838" y="3228625"/>
            <a:chExt cx="1467600" cy="1251190"/>
          </a:xfrm>
        </p:grpSpPr>
        <p:sp>
          <p:nvSpPr>
            <p:cNvPr id="5" name="Google Shape;60;p13">
              <a:extLst>
                <a:ext uri="{FF2B5EF4-FFF2-40B4-BE49-F238E27FC236}">
                  <a16:creationId xmlns:a16="http://schemas.microsoft.com/office/drawing/2014/main" id="{AEE3961B-6759-2D8F-2E04-8734DF669D40}"/>
                </a:ext>
              </a:extLst>
            </p:cNvPr>
            <p:cNvSpPr/>
            <p:nvPr/>
          </p:nvSpPr>
          <p:spPr>
            <a:xfrm>
              <a:off x="1766625" y="3228625"/>
              <a:ext cx="1243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13">
              <a:extLst>
                <a:ext uri="{FF2B5EF4-FFF2-40B4-BE49-F238E27FC236}">
                  <a16:creationId xmlns:a16="http://schemas.microsoft.com/office/drawing/2014/main" id="{564BF9A3-2120-7143-0621-09FD30344E53}"/>
                </a:ext>
              </a:extLst>
            </p:cNvPr>
            <p:cNvSpPr txBox="1"/>
            <p:nvPr/>
          </p:nvSpPr>
          <p:spPr>
            <a:xfrm>
              <a:off x="1759822" y="3294155"/>
              <a:ext cx="12435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800" dirty="0">
                  <a:solidFill>
                    <a:srgbClr val="FFFFFF"/>
                  </a:solidFill>
                </a:rPr>
                <a:t> </a:t>
              </a:r>
              <a:r>
                <a:rPr lang="en-PH" sz="800" b="1" dirty="0">
                  <a:solidFill>
                    <a:srgbClr val="FFFFFF"/>
                  </a:solidFill>
                </a:rPr>
                <a:t>During Impact</a:t>
              </a:r>
              <a:endParaRPr sz="800" dirty="0">
                <a:solidFill>
                  <a:srgbClr val="FFFFFF"/>
                </a:solidFill>
              </a:endParaRPr>
            </a:p>
            <a:p>
              <a:pPr marL="0" lvl="0" indent="0" algn="ctr" rtl="0">
                <a:spcBef>
                  <a:spcPts val="0"/>
                </a:spcBef>
                <a:spcAft>
                  <a:spcPts val="0"/>
                </a:spcAft>
                <a:buNone/>
              </a:pPr>
              <a:endParaRPr sz="500" b="1" dirty="0">
                <a:solidFill>
                  <a:schemeClr val="lt1"/>
                </a:solidFill>
              </a:endParaRPr>
            </a:p>
          </p:txBody>
        </p:sp>
        <p:sp>
          <p:nvSpPr>
            <p:cNvPr id="7" name="Google Shape;62;p13">
              <a:extLst>
                <a:ext uri="{FF2B5EF4-FFF2-40B4-BE49-F238E27FC236}">
                  <a16:creationId xmlns:a16="http://schemas.microsoft.com/office/drawing/2014/main" id="{4DF6140D-2380-073F-B3DC-1225F7BDBAF1}"/>
                </a:ext>
              </a:extLst>
            </p:cNvPr>
            <p:cNvSpPr/>
            <p:nvPr/>
          </p:nvSpPr>
          <p:spPr>
            <a:xfrm>
              <a:off x="1751550" y="3522025"/>
              <a:ext cx="1258500" cy="9345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p13">
              <a:extLst>
                <a:ext uri="{FF2B5EF4-FFF2-40B4-BE49-F238E27FC236}">
                  <a16:creationId xmlns:a16="http://schemas.microsoft.com/office/drawing/2014/main" id="{FE363F3A-7162-EC6F-AEAF-83376244A269}"/>
                </a:ext>
              </a:extLst>
            </p:cNvPr>
            <p:cNvSpPr txBox="1"/>
            <p:nvPr/>
          </p:nvSpPr>
          <p:spPr>
            <a:xfrm>
              <a:off x="1630838" y="3519925"/>
              <a:ext cx="14676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dirty="0">
                  <a:solidFill>
                    <a:schemeClr val="dk1"/>
                  </a:solidFill>
                </a:rPr>
                <a:t>Response Agencies</a:t>
              </a:r>
              <a:endParaRPr sz="800" b="1" u="sng" dirty="0">
                <a:solidFill>
                  <a:schemeClr val="dk1"/>
                </a:solidFill>
              </a:endParaRPr>
            </a:p>
          </p:txBody>
        </p:sp>
        <p:sp>
          <p:nvSpPr>
            <p:cNvPr id="9" name="Google Shape;64;p13">
              <a:extLst>
                <a:ext uri="{FF2B5EF4-FFF2-40B4-BE49-F238E27FC236}">
                  <a16:creationId xmlns:a16="http://schemas.microsoft.com/office/drawing/2014/main" id="{5E9F35EB-2F3E-F4B9-0712-F4A61CAE835D}"/>
                </a:ext>
              </a:extLst>
            </p:cNvPr>
            <p:cNvSpPr txBox="1"/>
            <p:nvPr/>
          </p:nvSpPr>
          <p:spPr>
            <a:xfrm>
              <a:off x="1759050" y="3795330"/>
              <a:ext cx="1243500" cy="68448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PH" sz="700" dirty="0">
                  <a:solidFill>
                    <a:schemeClr val="dk1"/>
                  </a:solidFill>
                </a:rPr>
                <a:t>Conduct response activities such as but not limited to evacuation, search and rescue, provision of food and non-food items</a:t>
              </a:r>
              <a:endParaRPr sz="800" b="1" u="sng" dirty="0">
                <a:solidFill>
                  <a:schemeClr val="dk1"/>
                </a:solidFill>
              </a:endParaRPr>
            </a:p>
          </p:txBody>
        </p:sp>
      </p:grpSp>
      <p:cxnSp>
        <p:nvCxnSpPr>
          <p:cNvPr id="10" name="Google Shape;65;p13">
            <a:extLst>
              <a:ext uri="{FF2B5EF4-FFF2-40B4-BE49-F238E27FC236}">
                <a16:creationId xmlns:a16="http://schemas.microsoft.com/office/drawing/2014/main" id="{26356D23-DDA7-1BA5-C996-8D4B15555A38}"/>
              </a:ext>
            </a:extLst>
          </p:cNvPr>
          <p:cNvCxnSpPr/>
          <p:nvPr/>
        </p:nvCxnSpPr>
        <p:spPr>
          <a:xfrm>
            <a:off x="4094303" y="2688741"/>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1" name="Google Shape;66;p13">
            <a:extLst>
              <a:ext uri="{FF2B5EF4-FFF2-40B4-BE49-F238E27FC236}">
                <a16:creationId xmlns:a16="http://schemas.microsoft.com/office/drawing/2014/main" id="{F7ED001B-315E-58F0-60E9-BFE2F69F4DCE}"/>
              </a:ext>
            </a:extLst>
          </p:cNvPr>
          <p:cNvCxnSpPr/>
          <p:nvPr/>
        </p:nvCxnSpPr>
        <p:spPr>
          <a:xfrm>
            <a:off x="4094303" y="3907941"/>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2" name="Google Shape;67;p13">
            <a:extLst>
              <a:ext uri="{FF2B5EF4-FFF2-40B4-BE49-F238E27FC236}">
                <a16:creationId xmlns:a16="http://schemas.microsoft.com/office/drawing/2014/main" id="{E4CC0DDF-5F3F-5C6D-80C5-14740057561D}"/>
              </a:ext>
            </a:extLst>
          </p:cNvPr>
          <p:cNvCxnSpPr/>
          <p:nvPr/>
        </p:nvCxnSpPr>
        <p:spPr>
          <a:xfrm>
            <a:off x="4094303" y="4517541"/>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3" name="Google Shape;68;p13">
            <a:extLst>
              <a:ext uri="{FF2B5EF4-FFF2-40B4-BE49-F238E27FC236}">
                <a16:creationId xmlns:a16="http://schemas.microsoft.com/office/drawing/2014/main" id="{6D35F593-9F18-FC1A-5B82-7228563E64F2}"/>
              </a:ext>
            </a:extLst>
          </p:cNvPr>
          <p:cNvCxnSpPr/>
          <p:nvPr/>
        </p:nvCxnSpPr>
        <p:spPr>
          <a:xfrm>
            <a:off x="4094303" y="2079141"/>
            <a:ext cx="0" cy="429600"/>
          </a:xfrm>
          <a:prstGeom prst="straightConnector1">
            <a:avLst/>
          </a:prstGeom>
          <a:noFill/>
          <a:ln w="38100" cap="flat" cmpd="sng">
            <a:solidFill>
              <a:srgbClr val="FF0000"/>
            </a:solidFill>
            <a:prstDash val="solid"/>
            <a:round/>
            <a:headEnd type="none" w="med" len="med"/>
            <a:tailEnd type="none" w="med" len="med"/>
          </a:ln>
        </p:spPr>
      </p:cxnSp>
      <p:sp>
        <p:nvSpPr>
          <p:cNvPr id="14" name="Google Shape;85;p13">
            <a:extLst>
              <a:ext uri="{FF2B5EF4-FFF2-40B4-BE49-F238E27FC236}">
                <a16:creationId xmlns:a16="http://schemas.microsoft.com/office/drawing/2014/main" id="{02744513-81F7-9153-CDD6-6A6F7A18D337}"/>
              </a:ext>
            </a:extLst>
          </p:cNvPr>
          <p:cNvSpPr/>
          <p:nvPr/>
        </p:nvSpPr>
        <p:spPr>
          <a:xfrm>
            <a:off x="7193280" y="38020"/>
            <a:ext cx="1871263" cy="1226342"/>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13">
            <a:extLst>
              <a:ext uri="{FF2B5EF4-FFF2-40B4-BE49-F238E27FC236}">
                <a16:creationId xmlns:a16="http://schemas.microsoft.com/office/drawing/2014/main" id="{1BD723C1-523C-4E3B-893E-A4278462C274}"/>
              </a:ext>
            </a:extLst>
          </p:cNvPr>
          <p:cNvSpPr txBox="1"/>
          <p:nvPr/>
        </p:nvSpPr>
        <p:spPr>
          <a:xfrm>
            <a:off x="7667861" y="534601"/>
            <a:ext cx="932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rgbClr val="FFFFFF"/>
                </a:solidFill>
              </a:rPr>
              <a:t>Life Saving and Sustaining</a:t>
            </a:r>
            <a:endParaRPr sz="1100" b="1" dirty="0">
              <a:solidFill>
                <a:srgbClr val="FFFFFF"/>
              </a:solidFill>
            </a:endParaRPr>
          </a:p>
          <a:p>
            <a:pPr marL="0" lvl="0" indent="0" algn="ctr" rtl="0">
              <a:lnSpc>
                <a:spcPct val="115000"/>
              </a:lnSpc>
              <a:spcBef>
                <a:spcPts val="0"/>
              </a:spcBef>
              <a:spcAft>
                <a:spcPts val="0"/>
              </a:spcAft>
              <a:buNone/>
            </a:pPr>
            <a:endParaRPr sz="1200" b="1" dirty="0">
              <a:solidFill>
                <a:srgbClr val="FFFFFF"/>
              </a:solidFill>
            </a:endParaRPr>
          </a:p>
        </p:txBody>
      </p:sp>
      <p:sp>
        <p:nvSpPr>
          <p:cNvPr id="16" name="Google Shape;87;p13">
            <a:extLst>
              <a:ext uri="{FF2B5EF4-FFF2-40B4-BE49-F238E27FC236}">
                <a16:creationId xmlns:a16="http://schemas.microsoft.com/office/drawing/2014/main" id="{E7294174-BDD1-8DEC-4428-84FC22EC83E6}"/>
              </a:ext>
            </a:extLst>
          </p:cNvPr>
          <p:cNvSpPr/>
          <p:nvPr/>
        </p:nvSpPr>
        <p:spPr>
          <a:xfrm rot="10800000">
            <a:off x="58162" y="166661"/>
            <a:ext cx="5800765" cy="473977"/>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13">
            <a:extLst>
              <a:ext uri="{FF2B5EF4-FFF2-40B4-BE49-F238E27FC236}">
                <a16:creationId xmlns:a16="http://schemas.microsoft.com/office/drawing/2014/main" id="{4F5B27FA-0BAD-62C1-336E-E1EA738D8404}"/>
              </a:ext>
            </a:extLst>
          </p:cNvPr>
          <p:cNvSpPr txBox="1"/>
          <p:nvPr/>
        </p:nvSpPr>
        <p:spPr>
          <a:xfrm>
            <a:off x="741140" y="42381"/>
            <a:ext cx="4817963" cy="70165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dirty="0">
                <a:solidFill>
                  <a:srgbClr val="FFFFFF"/>
                </a:solidFill>
              </a:rPr>
              <a:t>Process Flow for Phase II – Emergency Response</a:t>
            </a:r>
          </a:p>
        </p:txBody>
      </p:sp>
      <p:sp>
        <p:nvSpPr>
          <p:cNvPr id="18" name="Google Shape;101;p13">
            <a:extLst>
              <a:ext uri="{FF2B5EF4-FFF2-40B4-BE49-F238E27FC236}">
                <a16:creationId xmlns:a16="http://schemas.microsoft.com/office/drawing/2014/main" id="{30E3FD87-1DEF-2149-FD31-FE833300BF25}"/>
              </a:ext>
            </a:extLst>
          </p:cNvPr>
          <p:cNvSpPr txBox="1"/>
          <p:nvPr/>
        </p:nvSpPr>
        <p:spPr>
          <a:xfrm>
            <a:off x="7006661" y="1941753"/>
            <a:ext cx="1127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7-12 Working days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
        <p:nvSpPr>
          <p:cNvPr id="19" name="Google Shape;115;p13">
            <a:extLst>
              <a:ext uri="{FF2B5EF4-FFF2-40B4-BE49-F238E27FC236}">
                <a16:creationId xmlns:a16="http://schemas.microsoft.com/office/drawing/2014/main" id="{9A650A26-D649-6B60-1F4A-B9016345538A}"/>
              </a:ext>
            </a:extLst>
          </p:cNvPr>
          <p:cNvSpPr/>
          <p:nvPr/>
        </p:nvSpPr>
        <p:spPr>
          <a:xfrm rot="3924353">
            <a:off x="1799256" y="2607818"/>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6;p13">
            <a:extLst>
              <a:ext uri="{FF2B5EF4-FFF2-40B4-BE49-F238E27FC236}">
                <a16:creationId xmlns:a16="http://schemas.microsoft.com/office/drawing/2014/main" id="{388584C8-631D-DBF9-2B74-41E462756547}"/>
              </a:ext>
            </a:extLst>
          </p:cNvPr>
          <p:cNvSpPr/>
          <p:nvPr/>
        </p:nvSpPr>
        <p:spPr>
          <a:xfrm>
            <a:off x="1750318" y="2939755"/>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7;p13">
            <a:extLst>
              <a:ext uri="{FF2B5EF4-FFF2-40B4-BE49-F238E27FC236}">
                <a16:creationId xmlns:a16="http://schemas.microsoft.com/office/drawing/2014/main" id="{1606098C-D522-4161-6286-174013D65F70}"/>
              </a:ext>
            </a:extLst>
          </p:cNvPr>
          <p:cNvSpPr txBox="1"/>
          <p:nvPr/>
        </p:nvSpPr>
        <p:spPr>
          <a:xfrm>
            <a:off x="1766431" y="2971705"/>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2</a:t>
            </a:r>
            <a:endParaRPr b="1" u="sng">
              <a:solidFill>
                <a:schemeClr val="dk1"/>
              </a:solidFill>
            </a:endParaRPr>
          </a:p>
        </p:txBody>
      </p:sp>
      <p:cxnSp>
        <p:nvCxnSpPr>
          <p:cNvPr id="22" name="Google Shape;118;p13">
            <a:extLst>
              <a:ext uri="{FF2B5EF4-FFF2-40B4-BE49-F238E27FC236}">
                <a16:creationId xmlns:a16="http://schemas.microsoft.com/office/drawing/2014/main" id="{19020FB5-3C5F-9435-B62E-B0D99DF451D1}"/>
              </a:ext>
            </a:extLst>
          </p:cNvPr>
          <p:cNvCxnSpPr/>
          <p:nvPr/>
        </p:nvCxnSpPr>
        <p:spPr>
          <a:xfrm>
            <a:off x="4094303" y="3298341"/>
            <a:ext cx="0" cy="429600"/>
          </a:xfrm>
          <a:prstGeom prst="straightConnector1">
            <a:avLst/>
          </a:prstGeom>
          <a:noFill/>
          <a:ln w="38100" cap="flat" cmpd="sng">
            <a:solidFill>
              <a:srgbClr val="FF0000"/>
            </a:solidFill>
            <a:prstDash val="solid"/>
            <a:round/>
            <a:headEnd type="none" w="med" len="med"/>
            <a:tailEnd type="none" w="med" len="med"/>
          </a:ln>
        </p:spPr>
      </p:cxnSp>
      <p:sp>
        <p:nvSpPr>
          <p:cNvPr id="23" name="Google Shape;54;p13">
            <a:extLst>
              <a:ext uri="{FF2B5EF4-FFF2-40B4-BE49-F238E27FC236}">
                <a16:creationId xmlns:a16="http://schemas.microsoft.com/office/drawing/2014/main" id="{A55C8FEF-42A4-6894-4856-E21DFA778ED6}"/>
              </a:ext>
            </a:extLst>
          </p:cNvPr>
          <p:cNvSpPr/>
          <p:nvPr/>
        </p:nvSpPr>
        <p:spPr>
          <a:xfrm>
            <a:off x="98664" y="3888494"/>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p13">
            <a:extLst>
              <a:ext uri="{FF2B5EF4-FFF2-40B4-BE49-F238E27FC236}">
                <a16:creationId xmlns:a16="http://schemas.microsoft.com/office/drawing/2014/main" id="{8BABED2B-A2B2-2A81-DD1C-5A2BA066EF82}"/>
              </a:ext>
            </a:extLst>
          </p:cNvPr>
          <p:cNvSpPr txBox="1"/>
          <p:nvPr/>
        </p:nvSpPr>
        <p:spPr>
          <a:xfrm>
            <a:off x="132014" y="3980606"/>
            <a:ext cx="1059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Pre-Impact</a:t>
            </a:r>
            <a:endParaRPr sz="800" b="1" dirty="0">
              <a:solidFill>
                <a:schemeClr val="lt1"/>
              </a:solidFill>
            </a:endParaRPr>
          </a:p>
        </p:txBody>
      </p:sp>
      <p:sp>
        <p:nvSpPr>
          <p:cNvPr id="25" name="Google Shape;56;p13">
            <a:extLst>
              <a:ext uri="{FF2B5EF4-FFF2-40B4-BE49-F238E27FC236}">
                <a16:creationId xmlns:a16="http://schemas.microsoft.com/office/drawing/2014/main" id="{DD5AE4B7-6D6A-8DE6-F712-206230E87CFF}"/>
              </a:ext>
            </a:extLst>
          </p:cNvPr>
          <p:cNvSpPr/>
          <p:nvPr/>
        </p:nvSpPr>
        <p:spPr>
          <a:xfrm>
            <a:off x="98114" y="4282978"/>
            <a:ext cx="1127400" cy="7494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p13">
            <a:extLst>
              <a:ext uri="{FF2B5EF4-FFF2-40B4-BE49-F238E27FC236}">
                <a16:creationId xmlns:a16="http://schemas.microsoft.com/office/drawing/2014/main" id="{D517B592-77A0-4D20-BC93-9C8A9A5C415D}"/>
              </a:ext>
            </a:extLst>
          </p:cNvPr>
          <p:cNvSpPr txBox="1"/>
          <p:nvPr/>
        </p:nvSpPr>
        <p:spPr>
          <a:xfrm>
            <a:off x="86407" y="4267941"/>
            <a:ext cx="11541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PDRA Core Team</a:t>
            </a:r>
            <a:endParaRPr sz="800" b="1" u="sng" dirty="0">
              <a:solidFill>
                <a:schemeClr val="dk1"/>
              </a:solidFill>
            </a:endParaRPr>
          </a:p>
        </p:txBody>
      </p:sp>
      <p:sp>
        <p:nvSpPr>
          <p:cNvPr id="27" name="Google Shape;58;p13">
            <a:extLst>
              <a:ext uri="{FF2B5EF4-FFF2-40B4-BE49-F238E27FC236}">
                <a16:creationId xmlns:a16="http://schemas.microsoft.com/office/drawing/2014/main" id="{477954E9-BA50-29FC-7CB8-58C92F11EF16}"/>
              </a:ext>
            </a:extLst>
          </p:cNvPr>
          <p:cNvSpPr txBox="1"/>
          <p:nvPr/>
        </p:nvSpPr>
        <p:spPr>
          <a:xfrm>
            <a:off x="43690" y="4554975"/>
            <a:ext cx="12111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solidFill>
                  <a:schemeClr val="dk1"/>
                </a:solidFill>
              </a:rPr>
              <a:t>Assess potential impacts of hazard, pre-position resources</a:t>
            </a:r>
            <a:endParaRPr sz="800" dirty="0">
              <a:solidFill>
                <a:schemeClr val="dk1"/>
              </a:solidFill>
            </a:endParaRPr>
          </a:p>
        </p:txBody>
      </p:sp>
      <p:sp>
        <p:nvSpPr>
          <p:cNvPr id="28" name="Google Shape;111;p13">
            <a:extLst>
              <a:ext uri="{FF2B5EF4-FFF2-40B4-BE49-F238E27FC236}">
                <a16:creationId xmlns:a16="http://schemas.microsoft.com/office/drawing/2014/main" id="{6454310F-7640-43F8-7D21-71708535FA6E}"/>
              </a:ext>
            </a:extLst>
          </p:cNvPr>
          <p:cNvSpPr/>
          <p:nvPr/>
        </p:nvSpPr>
        <p:spPr>
          <a:xfrm rot="3924353">
            <a:off x="445968" y="3110776"/>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2;p13">
            <a:extLst>
              <a:ext uri="{FF2B5EF4-FFF2-40B4-BE49-F238E27FC236}">
                <a16:creationId xmlns:a16="http://schemas.microsoft.com/office/drawing/2014/main" id="{CCD54F35-34B6-0B09-0C6D-6A19D7A6BE71}"/>
              </a:ext>
            </a:extLst>
          </p:cNvPr>
          <p:cNvSpPr/>
          <p:nvPr/>
        </p:nvSpPr>
        <p:spPr>
          <a:xfrm>
            <a:off x="397031" y="344271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p13">
            <a:extLst>
              <a:ext uri="{FF2B5EF4-FFF2-40B4-BE49-F238E27FC236}">
                <a16:creationId xmlns:a16="http://schemas.microsoft.com/office/drawing/2014/main" id="{2FF8DA71-6AE2-6423-903D-90078655BE80}"/>
              </a:ext>
            </a:extLst>
          </p:cNvPr>
          <p:cNvSpPr txBox="1"/>
          <p:nvPr/>
        </p:nvSpPr>
        <p:spPr>
          <a:xfrm>
            <a:off x="397043" y="349356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cxnSp>
        <p:nvCxnSpPr>
          <p:cNvPr id="31" name="Google Shape;68;p13">
            <a:extLst>
              <a:ext uri="{FF2B5EF4-FFF2-40B4-BE49-F238E27FC236}">
                <a16:creationId xmlns:a16="http://schemas.microsoft.com/office/drawing/2014/main" id="{78D3BC73-FEE3-0421-33F2-2BBCDE6BA5BA}"/>
              </a:ext>
            </a:extLst>
          </p:cNvPr>
          <p:cNvCxnSpPr/>
          <p:nvPr/>
        </p:nvCxnSpPr>
        <p:spPr>
          <a:xfrm>
            <a:off x="4094122" y="1476414"/>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32" name="Google Shape;68;p13">
            <a:extLst>
              <a:ext uri="{FF2B5EF4-FFF2-40B4-BE49-F238E27FC236}">
                <a16:creationId xmlns:a16="http://schemas.microsoft.com/office/drawing/2014/main" id="{794A5C68-9255-5222-19E6-EDACDCBA006F}"/>
              </a:ext>
            </a:extLst>
          </p:cNvPr>
          <p:cNvCxnSpPr/>
          <p:nvPr/>
        </p:nvCxnSpPr>
        <p:spPr>
          <a:xfrm>
            <a:off x="4094122" y="895744"/>
            <a:ext cx="0" cy="429600"/>
          </a:xfrm>
          <a:prstGeom prst="straightConnector1">
            <a:avLst/>
          </a:prstGeom>
          <a:noFill/>
          <a:ln w="38100" cap="flat" cmpd="sng">
            <a:solidFill>
              <a:srgbClr val="FF0000"/>
            </a:solidFill>
            <a:prstDash val="solid"/>
            <a:round/>
            <a:headEnd type="none" w="med" len="med"/>
            <a:tailEnd type="none" w="med" len="med"/>
          </a:ln>
        </p:spPr>
      </p:cxnSp>
      <p:sp>
        <p:nvSpPr>
          <p:cNvPr id="33" name="Google Shape;54;p13">
            <a:extLst>
              <a:ext uri="{FF2B5EF4-FFF2-40B4-BE49-F238E27FC236}">
                <a16:creationId xmlns:a16="http://schemas.microsoft.com/office/drawing/2014/main" id="{03C2D7F3-090C-02B3-CDA6-193C8BD5ED1D}"/>
              </a:ext>
            </a:extLst>
          </p:cNvPr>
          <p:cNvSpPr/>
          <p:nvPr/>
        </p:nvSpPr>
        <p:spPr>
          <a:xfrm>
            <a:off x="2865234" y="2974438"/>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p13">
            <a:extLst>
              <a:ext uri="{FF2B5EF4-FFF2-40B4-BE49-F238E27FC236}">
                <a16:creationId xmlns:a16="http://schemas.microsoft.com/office/drawing/2014/main" id="{7789B0E6-1EF5-B3B0-488A-DB0D03446FB1}"/>
              </a:ext>
            </a:extLst>
          </p:cNvPr>
          <p:cNvSpPr txBox="1"/>
          <p:nvPr/>
        </p:nvSpPr>
        <p:spPr>
          <a:xfrm>
            <a:off x="2898584" y="3066550"/>
            <a:ext cx="1059600" cy="197700"/>
          </a:xfrm>
          <a:prstGeom prst="rect">
            <a:avLst/>
          </a:prstGeom>
          <a:noFill/>
          <a:ln>
            <a:noFill/>
          </a:ln>
        </p:spPr>
        <p:txBody>
          <a:bodyPr spcFirstLastPara="1" wrap="square" lIns="91425" tIns="91425" rIns="91425" bIns="91425" anchor="ctr" anchorCtr="0">
            <a:noAutofit/>
          </a:bodyPr>
          <a:lstStyle/>
          <a:p>
            <a:pPr lvl="0" algn="ctr">
              <a:lnSpc>
                <a:spcPct val="115000"/>
              </a:lnSpc>
              <a:buClr>
                <a:schemeClr val="dk1"/>
              </a:buClr>
              <a:buSzPts val="1100"/>
            </a:pPr>
            <a:r>
              <a:rPr lang="en-PH" sz="800" b="1" dirty="0">
                <a:solidFill>
                  <a:srgbClr val="FFFFFF"/>
                </a:solidFill>
              </a:rPr>
              <a:t>1-2 Weeks</a:t>
            </a:r>
            <a:endParaRPr lang="en-PH" sz="800" dirty="0">
              <a:solidFill>
                <a:srgbClr val="FFFFFF"/>
              </a:solidFill>
            </a:endParaRPr>
          </a:p>
        </p:txBody>
      </p:sp>
      <p:sp>
        <p:nvSpPr>
          <p:cNvPr id="35" name="Google Shape;56;p13">
            <a:extLst>
              <a:ext uri="{FF2B5EF4-FFF2-40B4-BE49-F238E27FC236}">
                <a16:creationId xmlns:a16="http://schemas.microsoft.com/office/drawing/2014/main" id="{777ECD15-F5CE-EB9C-9CB4-BAA09EF173D5}"/>
              </a:ext>
            </a:extLst>
          </p:cNvPr>
          <p:cNvSpPr/>
          <p:nvPr/>
        </p:nvSpPr>
        <p:spPr>
          <a:xfrm>
            <a:off x="2864684" y="3368922"/>
            <a:ext cx="1127400" cy="1225408"/>
          </a:xfrm>
          <a:prstGeom prst="rect">
            <a:avLst/>
          </a:prstGeom>
          <a:solidFill>
            <a:srgbClr val="D6D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PH" sz="900" dirty="0"/>
          </a:p>
          <a:p>
            <a:pPr marL="0" lvl="0" indent="0" algn="ctr" rtl="0">
              <a:spcBef>
                <a:spcPts val="0"/>
              </a:spcBef>
              <a:spcAft>
                <a:spcPts val="0"/>
              </a:spcAft>
              <a:buNone/>
            </a:pPr>
            <a:endParaRPr lang="en-PH" sz="900" dirty="0"/>
          </a:p>
          <a:p>
            <a:pPr marL="0" lvl="0" indent="0" algn="ctr" rtl="0">
              <a:spcBef>
                <a:spcPts val="0"/>
              </a:spcBef>
              <a:spcAft>
                <a:spcPts val="0"/>
              </a:spcAft>
              <a:buNone/>
            </a:pPr>
            <a:r>
              <a:rPr lang="en-PH" sz="900" dirty="0"/>
              <a:t>Preparation and Submission of Documents for QRF Augmentation from NDRRMF</a:t>
            </a:r>
            <a:endParaRPr sz="900" dirty="0"/>
          </a:p>
        </p:txBody>
      </p:sp>
      <p:sp>
        <p:nvSpPr>
          <p:cNvPr id="36" name="Google Shape;57;p13">
            <a:extLst>
              <a:ext uri="{FF2B5EF4-FFF2-40B4-BE49-F238E27FC236}">
                <a16:creationId xmlns:a16="http://schemas.microsoft.com/office/drawing/2014/main" id="{AC055638-910D-C747-84EE-4979696145FA}"/>
              </a:ext>
            </a:extLst>
          </p:cNvPr>
          <p:cNvSpPr txBox="1"/>
          <p:nvPr/>
        </p:nvSpPr>
        <p:spPr>
          <a:xfrm>
            <a:off x="2852977" y="3340338"/>
            <a:ext cx="1154100" cy="3041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Response Agency</a:t>
            </a:r>
            <a:endParaRPr sz="800" b="1" u="sng" dirty="0">
              <a:solidFill>
                <a:schemeClr val="dk1"/>
              </a:solidFill>
            </a:endParaRPr>
          </a:p>
        </p:txBody>
      </p:sp>
      <p:sp>
        <p:nvSpPr>
          <p:cNvPr id="37" name="Google Shape;111;p13">
            <a:extLst>
              <a:ext uri="{FF2B5EF4-FFF2-40B4-BE49-F238E27FC236}">
                <a16:creationId xmlns:a16="http://schemas.microsoft.com/office/drawing/2014/main" id="{804ADF84-A643-1717-89A2-B3FA4373172C}"/>
              </a:ext>
            </a:extLst>
          </p:cNvPr>
          <p:cNvSpPr/>
          <p:nvPr/>
        </p:nvSpPr>
        <p:spPr>
          <a:xfrm rot="3924353">
            <a:off x="3171503" y="2083322"/>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2;p13">
            <a:extLst>
              <a:ext uri="{FF2B5EF4-FFF2-40B4-BE49-F238E27FC236}">
                <a16:creationId xmlns:a16="http://schemas.microsoft.com/office/drawing/2014/main" id="{570C5EDA-AF72-9604-650F-9E977D85AE89}"/>
              </a:ext>
            </a:extLst>
          </p:cNvPr>
          <p:cNvSpPr/>
          <p:nvPr/>
        </p:nvSpPr>
        <p:spPr>
          <a:xfrm>
            <a:off x="3163601" y="2397279"/>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p13">
            <a:extLst>
              <a:ext uri="{FF2B5EF4-FFF2-40B4-BE49-F238E27FC236}">
                <a16:creationId xmlns:a16="http://schemas.microsoft.com/office/drawing/2014/main" id="{A5C61B37-257D-9EFC-5051-821F171EBF8B}"/>
              </a:ext>
            </a:extLst>
          </p:cNvPr>
          <p:cNvSpPr txBox="1"/>
          <p:nvPr/>
        </p:nvSpPr>
        <p:spPr>
          <a:xfrm>
            <a:off x="3163601" y="2429229"/>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3</a:t>
            </a:r>
            <a:endParaRPr b="1" u="sng" dirty="0">
              <a:solidFill>
                <a:schemeClr val="dk1"/>
              </a:solidFill>
            </a:endParaRPr>
          </a:p>
        </p:txBody>
      </p:sp>
      <p:sp>
        <p:nvSpPr>
          <p:cNvPr id="40" name="Speech Bubble: Oval 39">
            <a:extLst>
              <a:ext uri="{FF2B5EF4-FFF2-40B4-BE49-F238E27FC236}">
                <a16:creationId xmlns:a16="http://schemas.microsoft.com/office/drawing/2014/main" id="{96483732-0FD4-2054-E8D9-E291558C8F5C}"/>
              </a:ext>
            </a:extLst>
          </p:cNvPr>
          <p:cNvSpPr/>
          <p:nvPr/>
        </p:nvSpPr>
        <p:spPr>
          <a:xfrm>
            <a:off x="1848959" y="1540181"/>
            <a:ext cx="1664142" cy="705174"/>
          </a:xfrm>
          <a:prstGeom prst="wedgeEllipseCallout">
            <a:avLst>
              <a:gd name="adj1" fmla="val -26292"/>
              <a:gd name="adj2" fmla="val 1046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900" dirty="0"/>
              <a:t>If QRF insufficient, proceed to Step 3</a:t>
            </a:r>
          </a:p>
        </p:txBody>
      </p:sp>
      <p:sp>
        <p:nvSpPr>
          <p:cNvPr id="41" name="Google Shape;73;p13">
            <a:extLst>
              <a:ext uri="{FF2B5EF4-FFF2-40B4-BE49-F238E27FC236}">
                <a16:creationId xmlns:a16="http://schemas.microsoft.com/office/drawing/2014/main" id="{4A908CBE-9D21-6C65-B0B7-F33784705BF2}"/>
              </a:ext>
            </a:extLst>
          </p:cNvPr>
          <p:cNvSpPr txBox="1"/>
          <p:nvPr/>
        </p:nvSpPr>
        <p:spPr>
          <a:xfrm>
            <a:off x="4257484" y="3490704"/>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42" name="Google Shape;74;p13">
            <a:extLst>
              <a:ext uri="{FF2B5EF4-FFF2-40B4-BE49-F238E27FC236}">
                <a16:creationId xmlns:a16="http://schemas.microsoft.com/office/drawing/2014/main" id="{0E701DD8-226C-AF00-76EB-1AFFC1CAC6D8}"/>
              </a:ext>
            </a:extLst>
          </p:cNvPr>
          <p:cNvSpPr txBox="1"/>
          <p:nvPr/>
        </p:nvSpPr>
        <p:spPr>
          <a:xfrm>
            <a:off x="4242184" y="2839879"/>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Endorsement to SND of Letter to OP</a:t>
            </a:r>
            <a:endParaRPr sz="800" b="1" u="sng">
              <a:solidFill>
                <a:schemeClr val="lt1"/>
              </a:solidFill>
            </a:endParaRPr>
          </a:p>
        </p:txBody>
      </p:sp>
      <p:sp>
        <p:nvSpPr>
          <p:cNvPr id="43" name="Google Shape;70;p13">
            <a:extLst>
              <a:ext uri="{FF2B5EF4-FFF2-40B4-BE49-F238E27FC236}">
                <a16:creationId xmlns:a16="http://schemas.microsoft.com/office/drawing/2014/main" id="{7AE61BD5-D6EA-AE03-4AC9-B841D537CD49}"/>
              </a:ext>
            </a:extLst>
          </p:cNvPr>
          <p:cNvSpPr/>
          <p:nvPr/>
        </p:nvSpPr>
        <p:spPr>
          <a:xfrm rot="10800000">
            <a:off x="4307389" y="3574247"/>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p13">
            <a:extLst>
              <a:ext uri="{FF2B5EF4-FFF2-40B4-BE49-F238E27FC236}">
                <a16:creationId xmlns:a16="http://schemas.microsoft.com/office/drawing/2014/main" id="{5ECDD7B3-CB6A-FEBC-C32D-8A28C2CEC79D}"/>
              </a:ext>
            </a:extLst>
          </p:cNvPr>
          <p:cNvSpPr txBox="1"/>
          <p:nvPr/>
        </p:nvSpPr>
        <p:spPr>
          <a:xfrm rot="973">
            <a:off x="4318275" y="3616621"/>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45" name="Google Shape;72;p13">
            <a:extLst>
              <a:ext uri="{FF2B5EF4-FFF2-40B4-BE49-F238E27FC236}">
                <a16:creationId xmlns:a16="http://schemas.microsoft.com/office/drawing/2014/main" id="{CC45F7AD-58C5-6C84-7A24-2EE189A3AFFA}"/>
              </a:ext>
            </a:extLst>
          </p:cNvPr>
          <p:cNvSpPr/>
          <p:nvPr/>
        </p:nvSpPr>
        <p:spPr>
          <a:xfrm rot="10800000">
            <a:off x="4307364" y="2676647"/>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p13">
            <a:extLst>
              <a:ext uri="{FF2B5EF4-FFF2-40B4-BE49-F238E27FC236}">
                <a16:creationId xmlns:a16="http://schemas.microsoft.com/office/drawing/2014/main" id="{25098E85-C9F6-0F7D-D96E-02B89A88B5A4}"/>
              </a:ext>
            </a:extLst>
          </p:cNvPr>
          <p:cNvSpPr txBox="1"/>
          <p:nvPr/>
        </p:nvSpPr>
        <p:spPr>
          <a:xfrm>
            <a:off x="4353814" y="3392772"/>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47" name="Google Shape;74;p13">
            <a:extLst>
              <a:ext uri="{FF2B5EF4-FFF2-40B4-BE49-F238E27FC236}">
                <a16:creationId xmlns:a16="http://schemas.microsoft.com/office/drawing/2014/main" id="{0E73BFDC-647D-9F5F-9CBE-3C3BB6CCD6FD}"/>
              </a:ext>
            </a:extLst>
          </p:cNvPr>
          <p:cNvSpPr txBox="1"/>
          <p:nvPr/>
        </p:nvSpPr>
        <p:spPr>
          <a:xfrm>
            <a:off x="4338514" y="2741947"/>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Endorsement to SND of Letter to DBM</a:t>
            </a:r>
            <a:endParaRPr sz="800" b="1" u="sng" dirty="0">
              <a:solidFill>
                <a:schemeClr val="lt1"/>
              </a:solidFill>
            </a:endParaRPr>
          </a:p>
        </p:txBody>
      </p:sp>
      <p:sp>
        <p:nvSpPr>
          <p:cNvPr id="48" name="Google Shape;75;p13">
            <a:extLst>
              <a:ext uri="{FF2B5EF4-FFF2-40B4-BE49-F238E27FC236}">
                <a16:creationId xmlns:a16="http://schemas.microsoft.com/office/drawing/2014/main" id="{8054DDE6-688E-DF76-CC1D-01CB76B3C93D}"/>
              </a:ext>
            </a:extLst>
          </p:cNvPr>
          <p:cNvSpPr/>
          <p:nvPr/>
        </p:nvSpPr>
        <p:spPr>
          <a:xfrm rot="10800000">
            <a:off x="5494053" y="3125522"/>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6;p13">
            <a:extLst>
              <a:ext uri="{FF2B5EF4-FFF2-40B4-BE49-F238E27FC236}">
                <a16:creationId xmlns:a16="http://schemas.microsoft.com/office/drawing/2014/main" id="{63D2E1BB-93B5-EA32-1731-9C2BA44E488A}"/>
              </a:ext>
            </a:extLst>
          </p:cNvPr>
          <p:cNvSpPr txBox="1"/>
          <p:nvPr/>
        </p:nvSpPr>
        <p:spPr>
          <a:xfrm rot="915">
            <a:off x="5507501" y="3167897"/>
            <a:ext cx="11274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50" name="Google Shape;77;p13">
            <a:extLst>
              <a:ext uri="{FF2B5EF4-FFF2-40B4-BE49-F238E27FC236}">
                <a16:creationId xmlns:a16="http://schemas.microsoft.com/office/drawing/2014/main" id="{9790DEE0-9EC8-6AD9-C93F-7D75BD3B540A}"/>
              </a:ext>
            </a:extLst>
          </p:cNvPr>
          <p:cNvSpPr/>
          <p:nvPr/>
        </p:nvSpPr>
        <p:spPr>
          <a:xfrm rot="10800000">
            <a:off x="5494227" y="2227922"/>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p13">
            <a:extLst>
              <a:ext uri="{FF2B5EF4-FFF2-40B4-BE49-F238E27FC236}">
                <a16:creationId xmlns:a16="http://schemas.microsoft.com/office/drawing/2014/main" id="{36E490AF-91FE-5644-106D-C956CA1E4A26}"/>
              </a:ext>
            </a:extLst>
          </p:cNvPr>
          <p:cNvSpPr txBox="1"/>
          <p:nvPr/>
        </p:nvSpPr>
        <p:spPr>
          <a:xfrm>
            <a:off x="5455364" y="2898422"/>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SND/C, NDRRMC</a:t>
            </a:r>
            <a:endParaRPr sz="800" b="1" u="sng">
              <a:solidFill>
                <a:schemeClr val="lt1"/>
              </a:solidFill>
            </a:endParaRPr>
          </a:p>
        </p:txBody>
      </p:sp>
      <p:sp>
        <p:nvSpPr>
          <p:cNvPr id="52" name="Google Shape;79;p13">
            <a:extLst>
              <a:ext uri="{FF2B5EF4-FFF2-40B4-BE49-F238E27FC236}">
                <a16:creationId xmlns:a16="http://schemas.microsoft.com/office/drawing/2014/main" id="{689C2A3B-2044-C9DB-F62E-6E6D163952CC}"/>
              </a:ext>
            </a:extLst>
          </p:cNvPr>
          <p:cNvSpPr txBox="1"/>
          <p:nvPr/>
        </p:nvSpPr>
        <p:spPr>
          <a:xfrm>
            <a:off x="5455376" y="2303897"/>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rgbClr val="FFFFFF"/>
                </a:solidFill>
              </a:rPr>
              <a:t>Approves and signs recommendation letter to DBM</a:t>
            </a:r>
            <a:endParaRPr sz="800" b="1" dirty="0">
              <a:solidFill>
                <a:schemeClr val="lt1"/>
              </a:solidFill>
            </a:endParaRPr>
          </a:p>
        </p:txBody>
      </p:sp>
      <p:sp>
        <p:nvSpPr>
          <p:cNvPr id="53" name="Google Shape;80;p13">
            <a:extLst>
              <a:ext uri="{FF2B5EF4-FFF2-40B4-BE49-F238E27FC236}">
                <a16:creationId xmlns:a16="http://schemas.microsoft.com/office/drawing/2014/main" id="{95CEFC4E-2C38-9B21-DF02-D6A5A2584ACF}"/>
              </a:ext>
            </a:extLst>
          </p:cNvPr>
          <p:cNvSpPr/>
          <p:nvPr/>
        </p:nvSpPr>
        <p:spPr>
          <a:xfrm rot="10800000">
            <a:off x="6790289" y="2629372"/>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p13">
            <a:extLst>
              <a:ext uri="{FF2B5EF4-FFF2-40B4-BE49-F238E27FC236}">
                <a16:creationId xmlns:a16="http://schemas.microsoft.com/office/drawing/2014/main" id="{C64342C0-88CD-15F9-2305-B138B69DFFFF}"/>
              </a:ext>
            </a:extLst>
          </p:cNvPr>
          <p:cNvSpPr txBox="1"/>
          <p:nvPr/>
        </p:nvSpPr>
        <p:spPr>
          <a:xfrm rot="973">
            <a:off x="6801175" y="2671746"/>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1-2 Working Days</a:t>
            </a:r>
            <a:endParaRPr sz="500" b="1" dirty="0">
              <a:solidFill>
                <a:schemeClr val="lt1"/>
              </a:solidFill>
            </a:endParaRPr>
          </a:p>
        </p:txBody>
      </p:sp>
      <p:sp>
        <p:nvSpPr>
          <p:cNvPr id="55" name="Google Shape;82;p13">
            <a:extLst>
              <a:ext uri="{FF2B5EF4-FFF2-40B4-BE49-F238E27FC236}">
                <a16:creationId xmlns:a16="http://schemas.microsoft.com/office/drawing/2014/main" id="{9A3EE636-C477-1C0F-5DA7-D70F549538C6}"/>
              </a:ext>
            </a:extLst>
          </p:cNvPr>
          <p:cNvSpPr/>
          <p:nvPr/>
        </p:nvSpPr>
        <p:spPr>
          <a:xfrm rot="10800000">
            <a:off x="6790264" y="1731772"/>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3;p13">
            <a:extLst>
              <a:ext uri="{FF2B5EF4-FFF2-40B4-BE49-F238E27FC236}">
                <a16:creationId xmlns:a16="http://schemas.microsoft.com/office/drawing/2014/main" id="{9C942CA2-747D-CC32-E8AB-3F45CFAE6961}"/>
              </a:ext>
            </a:extLst>
          </p:cNvPr>
          <p:cNvSpPr txBox="1"/>
          <p:nvPr/>
        </p:nvSpPr>
        <p:spPr>
          <a:xfrm>
            <a:off x="6836714" y="2447897"/>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57" name="Google Shape;84;p13">
            <a:extLst>
              <a:ext uri="{FF2B5EF4-FFF2-40B4-BE49-F238E27FC236}">
                <a16:creationId xmlns:a16="http://schemas.microsoft.com/office/drawing/2014/main" id="{CC061989-8956-73B3-25E2-942176BF3354}"/>
              </a:ext>
            </a:extLst>
          </p:cNvPr>
          <p:cNvSpPr txBox="1"/>
          <p:nvPr/>
        </p:nvSpPr>
        <p:spPr>
          <a:xfrm>
            <a:off x="6821414" y="1797072"/>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rgbClr val="FFFFFF"/>
                </a:solidFill>
              </a:rPr>
              <a:t>Transmittal of Request to DBM for approval</a:t>
            </a:r>
            <a:endParaRPr sz="800" b="1" dirty="0">
              <a:solidFill>
                <a:schemeClr val="lt1"/>
              </a:solidFill>
            </a:endParaRPr>
          </a:p>
        </p:txBody>
      </p:sp>
      <p:sp>
        <p:nvSpPr>
          <p:cNvPr id="58" name="Google Shape;102;p13">
            <a:extLst>
              <a:ext uri="{FF2B5EF4-FFF2-40B4-BE49-F238E27FC236}">
                <a16:creationId xmlns:a16="http://schemas.microsoft.com/office/drawing/2014/main" id="{297DD4C8-D2AD-637B-1A82-0D926B2B0C38}"/>
              </a:ext>
            </a:extLst>
          </p:cNvPr>
          <p:cNvSpPr/>
          <p:nvPr/>
        </p:nvSpPr>
        <p:spPr>
          <a:xfrm rot="3924353">
            <a:off x="4629214" y="1684035"/>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p13">
            <a:extLst>
              <a:ext uri="{FF2B5EF4-FFF2-40B4-BE49-F238E27FC236}">
                <a16:creationId xmlns:a16="http://schemas.microsoft.com/office/drawing/2014/main" id="{2CDB1321-74B5-9963-9326-3B50EA47A38F}"/>
              </a:ext>
            </a:extLst>
          </p:cNvPr>
          <p:cNvSpPr/>
          <p:nvPr/>
        </p:nvSpPr>
        <p:spPr>
          <a:xfrm>
            <a:off x="4580277" y="2015972"/>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4;p13">
            <a:extLst>
              <a:ext uri="{FF2B5EF4-FFF2-40B4-BE49-F238E27FC236}">
                <a16:creationId xmlns:a16="http://schemas.microsoft.com/office/drawing/2014/main" id="{4D546C4A-E933-F573-E25B-FE40ABC657AE}"/>
              </a:ext>
            </a:extLst>
          </p:cNvPr>
          <p:cNvSpPr txBox="1"/>
          <p:nvPr/>
        </p:nvSpPr>
        <p:spPr>
          <a:xfrm>
            <a:off x="4580289" y="2026047"/>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4</a:t>
            </a:r>
            <a:endParaRPr b="1" u="sng" dirty="0">
              <a:solidFill>
                <a:schemeClr val="dk1"/>
              </a:solidFill>
            </a:endParaRPr>
          </a:p>
        </p:txBody>
      </p:sp>
      <p:sp>
        <p:nvSpPr>
          <p:cNvPr id="61" name="Google Shape;105;p13">
            <a:extLst>
              <a:ext uri="{FF2B5EF4-FFF2-40B4-BE49-F238E27FC236}">
                <a16:creationId xmlns:a16="http://schemas.microsoft.com/office/drawing/2014/main" id="{7C9FFAA5-ECDB-72FF-191A-3A5245155215}"/>
              </a:ext>
            </a:extLst>
          </p:cNvPr>
          <p:cNvSpPr/>
          <p:nvPr/>
        </p:nvSpPr>
        <p:spPr>
          <a:xfrm rot="3924353">
            <a:off x="5776952" y="1236273"/>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6;p13">
            <a:extLst>
              <a:ext uri="{FF2B5EF4-FFF2-40B4-BE49-F238E27FC236}">
                <a16:creationId xmlns:a16="http://schemas.microsoft.com/office/drawing/2014/main" id="{B369B2AD-4A70-FF56-3A7D-9F072EF4ABDF}"/>
              </a:ext>
            </a:extLst>
          </p:cNvPr>
          <p:cNvSpPr/>
          <p:nvPr/>
        </p:nvSpPr>
        <p:spPr>
          <a:xfrm>
            <a:off x="5728014" y="1568210"/>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p13">
            <a:extLst>
              <a:ext uri="{FF2B5EF4-FFF2-40B4-BE49-F238E27FC236}">
                <a16:creationId xmlns:a16="http://schemas.microsoft.com/office/drawing/2014/main" id="{DF2DE501-AD11-A870-34F8-011E914078BE}"/>
              </a:ext>
            </a:extLst>
          </p:cNvPr>
          <p:cNvSpPr txBox="1"/>
          <p:nvPr/>
        </p:nvSpPr>
        <p:spPr>
          <a:xfrm>
            <a:off x="5728027" y="1590484"/>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5</a:t>
            </a:r>
            <a:endParaRPr b="1" u="sng" dirty="0">
              <a:solidFill>
                <a:schemeClr val="dk1"/>
              </a:solidFill>
            </a:endParaRPr>
          </a:p>
        </p:txBody>
      </p:sp>
      <p:sp>
        <p:nvSpPr>
          <p:cNvPr id="64" name="Google Shape;110;p13">
            <a:extLst>
              <a:ext uri="{FF2B5EF4-FFF2-40B4-BE49-F238E27FC236}">
                <a16:creationId xmlns:a16="http://schemas.microsoft.com/office/drawing/2014/main" id="{3674DF3F-C409-6265-AB6D-BF2AB359F137}"/>
              </a:ext>
            </a:extLst>
          </p:cNvPr>
          <p:cNvSpPr txBox="1"/>
          <p:nvPr/>
        </p:nvSpPr>
        <p:spPr>
          <a:xfrm>
            <a:off x="6992029" y="1176404"/>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6</a:t>
            </a:r>
            <a:endParaRPr b="1" u="sng" dirty="0">
              <a:solidFill>
                <a:schemeClr val="dk1"/>
              </a:solidFill>
            </a:endParaRPr>
          </a:p>
        </p:txBody>
      </p:sp>
      <p:sp>
        <p:nvSpPr>
          <p:cNvPr id="65" name="Google Shape;100;p13">
            <a:extLst>
              <a:ext uri="{FF2B5EF4-FFF2-40B4-BE49-F238E27FC236}">
                <a16:creationId xmlns:a16="http://schemas.microsoft.com/office/drawing/2014/main" id="{F592D03C-23AE-B1D3-D815-8324FA176205}"/>
              </a:ext>
            </a:extLst>
          </p:cNvPr>
          <p:cNvSpPr/>
          <p:nvPr/>
        </p:nvSpPr>
        <p:spPr>
          <a:xfrm>
            <a:off x="8075892" y="2124138"/>
            <a:ext cx="968100" cy="733550"/>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1;p13">
            <a:extLst>
              <a:ext uri="{FF2B5EF4-FFF2-40B4-BE49-F238E27FC236}">
                <a16:creationId xmlns:a16="http://schemas.microsoft.com/office/drawing/2014/main" id="{77AD069B-D1A2-9C11-7B90-9BF93729215E}"/>
              </a:ext>
            </a:extLst>
          </p:cNvPr>
          <p:cNvSpPr txBox="1"/>
          <p:nvPr/>
        </p:nvSpPr>
        <p:spPr>
          <a:xfrm>
            <a:off x="7996242" y="2372294"/>
            <a:ext cx="1127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7-12 Working days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10868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fill="hold"/>
                                        <p:tgtEl>
                                          <p:spTgt spid="32"/>
                                        </p:tgtEl>
                                        <p:attrNameLst>
                                          <p:attrName>ppt_x</p:attrName>
                                        </p:attrNameLst>
                                      </p:cBhvr>
                                      <p:tavLst>
                                        <p:tav tm="0">
                                          <p:val>
                                            <p:strVal val="#ppt_x"/>
                                          </p:val>
                                        </p:tav>
                                        <p:tav tm="100000">
                                          <p:val>
                                            <p:strVal val="#ppt_x"/>
                                          </p:val>
                                        </p:tav>
                                      </p:tavLst>
                                    </p:anim>
                                    <p:anim calcmode="lin" valueType="num">
                                      <p:cBhvr additive="base">
                                        <p:cTn id="100" dur="500" fill="hold"/>
                                        <p:tgtEl>
                                          <p:spTgt spid="3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ppt_x"/>
                                          </p:val>
                                        </p:tav>
                                        <p:tav tm="100000">
                                          <p:val>
                                            <p:strVal val="#ppt_x"/>
                                          </p:val>
                                        </p:tav>
                                      </p:tavLst>
                                    </p:anim>
                                    <p:anim calcmode="lin" valueType="num">
                                      <p:cBhvr additive="base">
                                        <p:cTn id="104" dur="500" fill="hold"/>
                                        <p:tgtEl>
                                          <p:spTgt spid="3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ppt_x"/>
                                          </p:val>
                                        </p:tav>
                                        <p:tav tm="100000">
                                          <p:val>
                                            <p:strVal val="#ppt_x"/>
                                          </p:val>
                                        </p:tav>
                                      </p:tavLst>
                                    </p:anim>
                                    <p:anim calcmode="lin" valueType="num">
                                      <p:cBhvr additive="base">
                                        <p:cTn id="108" dur="500" fill="hold"/>
                                        <p:tgtEl>
                                          <p:spTgt spid="3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ppt_x"/>
                                          </p:val>
                                        </p:tav>
                                        <p:tav tm="100000">
                                          <p:val>
                                            <p:strVal val="#ppt_x"/>
                                          </p:val>
                                        </p:tav>
                                      </p:tavLst>
                                    </p:anim>
                                    <p:anim calcmode="lin" valueType="num">
                                      <p:cBhvr additive="base">
                                        <p:cTn id="112" dur="500" fill="hold"/>
                                        <p:tgtEl>
                                          <p:spTgt spid="3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additive="base">
                                        <p:cTn id="119" dur="500" fill="hold"/>
                                        <p:tgtEl>
                                          <p:spTgt spid="38"/>
                                        </p:tgtEl>
                                        <p:attrNameLst>
                                          <p:attrName>ppt_x</p:attrName>
                                        </p:attrNameLst>
                                      </p:cBhvr>
                                      <p:tavLst>
                                        <p:tav tm="0">
                                          <p:val>
                                            <p:strVal val="#ppt_x"/>
                                          </p:val>
                                        </p:tav>
                                        <p:tav tm="100000">
                                          <p:val>
                                            <p:strVal val="#ppt_x"/>
                                          </p:val>
                                        </p:tav>
                                      </p:tavLst>
                                    </p:anim>
                                    <p:anim calcmode="lin" valueType="num">
                                      <p:cBhvr additive="base">
                                        <p:cTn id="120" dur="500" fill="hold"/>
                                        <p:tgtEl>
                                          <p:spTgt spid="3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500" fill="hold"/>
                                        <p:tgtEl>
                                          <p:spTgt spid="39"/>
                                        </p:tgtEl>
                                        <p:attrNameLst>
                                          <p:attrName>ppt_x</p:attrName>
                                        </p:attrNameLst>
                                      </p:cBhvr>
                                      <p:tavLst>
                                        <p:tav tm="0">
                                          <p:val>
                                            <p:strVal val="#ppt_x"/>
                                          </p:val>
                                        </p:tav>
                                        <p:tav tm="100000">
                                          <p:val>
                                            <p:strVal val="#ppt_x"/>
                                          </p:val>
                                        </p:tav>
                                      </p:tavLst>
                                    </p:anim>
                                    <p:anim calcmode="lin" valueType="num">
                                      <p:cBhvr additive="base">
                                        <p:cTn id="124" dur="500" fill="hold"/>
                                        <p:tgtEl>
                                          <p:spTgt spid="3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500" fill="hold"/>
                                        <p:tgtEl>
                                          <p:spTgt spid="37"/>
                                        </p:tgtEl>
                                        <p:attrNameLst>
                                          <p:attrName>ppt_x</p:attrName>
                                        </p:attrNameLst>
                                      </p:cBhvr>
                                      <p:tavLst>
                                        <p:tav tm="0">
                                          <p:val>
                                            <p:strVal val="#ppt_x"/>
                                          </p:val>
                                        </p:tav>
                                        <p:tav tm="100000">
                                          <p:val>
                                            <p:strVal val="#ppt_x"/>
                                          </p:val>
                                        </p:tav>
                                      </p:tavLst>
                                    </p:anim>
                                    <p:anim calcmode="lin" valueType="num">
                                      <p:cBhvr additive="base">
                                        <p:cTn id="128" dur="500" fill="hold"/>
                                        <p:tgtEl>
                                          <p:spTgt spid="3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additive="base">
                                        <p:cTn id="131" dur="500" fill="hold"/>
                                        <p:tgtEl>
                                          <p:spTgt spid="41"/>
                                        </p:tgtEl>
                                        <p:attrNameLst>
                                          <p:attrName>ppt_x</p:attrName>
                                        </p:attrNameLst>
                                      </p:cBhvr>
                                      <p:tavLst>
                                        <p:tav tm="0">
                                          <p:val>
                                            <p:strVal val="#ppt_x"/>
                                          </p:val>
                                        </p:tav>
                                        <p:tav tm="100000">
                                          <p:val>
                                            <p:strVal val="#ppt_x"/>
                                          </p:val>
                                        </p:tav>
                                      </p:tavLst>
                                    </p:anim>
                                    <p:anim calcmode="lin" valueType="num">
                                      <p:cBhvr additive="base">
                                        <p:cTn id="132" dur="500" fill="hold"/>
                                        <p:tgtEl>
                                          <p:spTgt spid="4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additive="base">
                                        <p:cTn id="135" dur="500" fill="hold"/>
                                        <p:tgtEl>
                                          <p:spTgt spid="42"/>
                                        </p:tgtEl>
                                        <p:attrNameLst>
                                          <p:attrName>ppt_x</p:attrName>
                                        </p:attrNameLst>
                                      </p:cBhvr>
                                      <p:tavLst>
                                        <p:tav tm="0">
                                          <p:val>
                                            <p:strVal val="#ppt_x"/>
                                          </p:val>
                                        </p:tav>
                                        <p:tav tm="100000">
                                          <p:val>
                                            <p:strVal val="#ppt_x"/>
                                          </p:val>
                                        </p:tav>
                                      </p:tavLst>
                                    </p:anim>
                                    <p:anim calcmode="lin" valueType="num">
                                      <p:cBhvr additive="base">
                                        <p:cTn id="136" dur="500" fill="hold"/>
                                        <p:tgtEl>
                                          <p:spTgt spid="4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additive="base">
                                        <p:cTn id="139" dur="500" fill="hold"/>
                                        <p:tgtEl>
                                          <p:spTgt spid="43"/>
                                        </p:tgtEl>
                                        <p:attrNameLst>
                                          <p:attrName>ppt_x</p:attrName>
                                        </p:attrNameLst>
                                      </p:cBhvr>
                                      <p:tavLst>
                                        <p:tav tm="0">
                                          <p:val>
                                            <p:strVal val="#ppt_x"/>
                                          </p:val>
                                        </p:tav>
                                        <p:tav tm="100000">
                                          <p:val>
                                            <p:strVal val="#ppt_x"/>
                                          </p:val>
                                        </p:tav>
                                      </p:tavLst>
                                    </p:anim>
                                    <p:anim calcmode="lin" valueType="num">
                                      <p:cBhvr additive="base">
                                        <p:cTn id="140" dur="500" fill="hold"/>
                                        <p:tgtEl>
                                          <p:spTgt spid="4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4"/>
                                        </p:tgtEl>
                                        <p:attrNameLst>
                                          <p:attrName>style.visibility</p:attrName>
                                        </p:attrNameLst>
                                      </p:cBhvr>
                                      <p:to>
                                        <p:strVal val="visible"/>
                                      </p:to>
                                    </p:set>
                                    <p:anim calcmode="lin" valueType="num">
                                      <p:cBhvr additive="base">
                                        <p:cTn id="143" dur="500" fill="hold"/>
                                        <p:tgtEl>
                                          <p:spTgt spid="44"/>
                                        </p:tgtEl>
                                        <p:attrNameLst>
                                          <p:attrName>ppt_x</p:attrName>
                                        </p:attrNameLst>
                                      </p:cBhvr>
                                      <p:tavLst>
                                        <p:tav tm="0">
                                          <p:val>
                                            <p:strVal val="#ppt_x"/>
                                          </p:val>
                                        </p:tav>
                                        <p:tav tm="100000">
                                          <p:val>
                                            <p:strVal val="#ppt_x"/>
                                          </p:val>
                                        </p:tav>
                                      </p:tavLst>
                                    </p:anim>
                                    <p:anim calcmode="lin" valueType="num">
                                      <p:cBhvr additive="base">
                                        <p:cTn id="144" dur="500" fill="hold"/>
                                        <p:tgtEl>
                                          <p:spTgt spid="4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500" fill="hold"/>
                                        <p:tgtEl>
                                          <p:spTgt spid="45"/>
                                        </p:tgtEl>
                                        <p:attrNameLst>
                                          <p:attrName>ppt_x</p:attrName>
                                        </p:attrNameLst>
                                      </p:cBhvr>
                                      <p:tavLst>
                                        <p:tav tm="0">
                                          <p:val>
                                            <p:strVal val="#ppt_x"/>
                                          </p:val>
                                        </p:tav>
                                        <p:tav tm="100000">
                                          <p:val>
                                            <p:strVal val="#ppt_x"/>
                                          </p:val>
                                        </p:tav>
                                      </p:tavLst>
                                    </p:anim>
                                    <p:anim calcmode="lin" valueType="num">
                                      <p:cBhvr additive="base">
                                        <p:cTn id="148" dur="500" fill="hold"/>
                                        <p:tgtEl>
                                          <p:spTgt spid="4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6"/>
                                        </p:tgtEl>
                                        <p:attrNameLst>
                                          <p:attrName>style.visibility</p:attrName>
                                        </p:attrNameLst>
                                      </p:cBhvr>
                                      <p:to>
                                        <p:strVal val="visible"/>
                                      </p:to>
                                    </p:set>
                                    <p:anim calcmode="lin" valueType="num">
                                      <p:cBhvr additive="base">
                                        <p:cTn id="151" dur="500" fill="hold"/>
                                        <p:tgtEl>
                                          <p:spTgt spid="46"/>
                                        </p:tgtEl>
                                        <p:attrNameLst>
                                          <p:attrName>ppt_x</p:attrName>
                                        </p:attrNameLst>
                                      </p:cBhvr>
                                      <p:tavLst>
                                        <p:tav tm="0">
                                          <p:val>
                                            <p:strVal val="#ppt_x"/>
                                          </p:val>
                                        </p:tav>
                                        <p:tav tm="100000">
                                          <p:val>
                                            <p:strVal val="#ppt_x"/>
                                          </p:val>
                                        </p:tav>
                                      </p:tavLst>
                                    </p:anim>
                                    <p:anim calcmode="lin" valueType="num">
                                      <p:cBhvr additive="base">
                                        <p:cTn id="152" dur="500" fill="hold"/>
                                        <p:tgtEl>
                                          <p:spTgt spid="4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7"/>
                                        </p:tgtEl>
                                        <p:attrNameLst>
                                          <p:attrName>style.visibility</p:attrName>
                                        </p:attrNameLst>
                                      </p:cBhvr>
                                      <p:to>
                                        <p:strVal val="visible"/>
                                      </p:to>
                                    </p:set>
                                    <p:anim calcmode="lin" valueType="num">
                                      <p:cBhvr additive="base">
                                        <p:cTn id="155" dur="500" fill="hold"/>
                                        <p:tgtEl>
                                          <p:spTgt spid="47"/>
                                        </p:tgtEl>
                                        <p:attrNameLst>
                                          <p:attrName>ppt_x</p:attrName>
                                        </p:attrNameLst>
                                      </p:cBhvr>
                                      <p:tavLst>
                                        <p:tav tm="0">
                                          <p:val>
                                            <p:strVal val="#ppt_x"/>
                                          </p:val>
                                        </p:tav>
                                        <p:tav tm="100000">
                                          <p:val>
                                            <p:strVal val="#ppt_x"/>
                                          </p:val>
                                        </p:tav>
                                      </p:tavLst>
                                    </p:anim>
                                    <p:anim calcmode="lin" valueType="num">
                                      <p:cBhvr additive="base">
                                        <p:cTn id="156" dur="500" fill="hold"/>
                                        <p:tgtEl>
                                          <p:spTgt spid="4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9"/>
                                        </p:tgtEl>
                                        <p:attrNameLst>
                                          <p:attrName>style.visibility</p:attrName>
                                        </p:attrNameLst>
                                      </p:cBhvr>
                                      <p:to>
                                        <p:strVal val="visible"/>
                                      </p:to>
                                    </p:set>
                                    <p:anim calcmode="lin" valueType="num">
                                      <p:cBhvr additive="base">
                                        <p:cTn id="159" dur="500" fill="hold"/>
                                        <p:tgtEl>
                                          <p:spTgt spid="59"/>
                                        </p:tgtEl>
                                        <p:attrNameLst>
                                          <p:attrName>ppt_x</p:attrName>
                                        </p:attrNameLst>
                                      </p:cBhvr>
                                      <p:tavLst>
                                        <p:tav tm="0">
                                          <p:val>
                                            <p:strVal val="#ppt_x"/>
                                          </p:val>
                                        </p:tav>
                                        <p:tav tm="100000">
                                          <p:val>
                                            <p:strVal val="#ppt_x"/>
                                          </p:val>
                                        </p:tav>
                                      </p:tavLst>
                                    </p:anim>
                                    <p:anim calcmode="lin" valueType="num">
                                      <p:cBhvr additive="base">
                                        <p:cTn id="160" dur="500" fill="hold"/>
                                        <p:tgtEl>
                                          <p:spTgt spid="5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0"/>
                                        </p:tgtEl>
                                        <p:attrNameLst>
                                          <p:attrName>style.visibility</p:attrName>
                                        </p:attrNameLst>
                                      </p:cBhvr>
                                      <p:to>
                                        <p:strVal val="visible"/>
                                      </p:to>
                                    </p:set>
                                    <p:anim calcmode="lin" valueType="num">
                                      <p:cBhvr additive="base">
                                        <p:cTn id="163" dur="500" fill="hold"/>
                                        <p:tgtEl>
                                          <p:spTgt spid="60"/>
                                        </p:tgtEl>
                                        <p:attrNameLst>
                                          <p:attrName>ppt_x</p:attrName>
                                        </p:attrNameLst>
                                      </p:cBhvr>
                                      <p:tavLst>
                                        <p:tav tm="0">
                                          <p:val>
                                            <p:strVal val="#ppt_x"/>
                                          </p:val>
                                        </p:tav>
                                        <p:tav tm="100000">
                                          <p:val>
                                            <p:strVal val="#ppt_x"/>
                                          </p:val>
                                        </p:tav>
                                      </p:tavLst>
                                    </p:anim>
                                    <p:anim calcmode="lin" valueType="num">
                                      <p:cBhvr additive="base">
                                        <p:cTn id="164" dur="500" fill="hold"/>
                                        <p:tgtEl>
                                          <p:spTgt spid="6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 calcmode="lin" valueType="num">
                                      <p:cBhvr additive="base">
                                        <p:cTn id="167" dur="500" fill="hold"/>
                                        <p:tgtEl>
                                          <p:spTgt spid="58"/>
                                        </p:tgtEl>
                                        <p:attrNameLst>
                                          <p:attrName>ppt_x</p:attrName>
                                        </p:attrNameLst>
                                      </p:cBhvr>
                                      <p:tavLst>
                                        <p:tav tm="0">
                                          <p:val>
                                            <p:strVal val="#ppt_x"/>
                                          </p:val>
                                        </p:tav>
                                        <p:tav tm="100000">
                                          <p:val>
                                            <p:strVal val="#ppt_x"/>
                                          </p:val>
                                        </p:tav>
                                      </p:tavLst>
                                    </p:anim>
                                    <p:anim calcmode="lin" valueType="num">
                                      <p:cBhvr additive="base">
                                        <p:cTn id="168" dur="500" fill="hold"/>
                                        <p:tgtEl>
                                          <p:spTgt spid="5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additive="base">
                                        <p:cTn id="171" dur="500" fill="hold"/>
                                        <p:tgtEl>
                                          <p:spTgt spid="48"/>
                                        </p:tgtEl>
                                        <p:attrNameLst>
                                          <p:attrName>ppt_x</p:attrName>
                                        </p:attrNameLst>
                                      </p:cBhvr>
                                      <p:tavLst>
                                        <p:tav tm="0">
                                          <p:val>
                                            <p:strVal val="#ppt_x"/>
                                          </p:val>
                                        </p:tav>
                                        <p:tav tm="100000">
                                          <p:val>
                                            <p:strVal val="#ppt_x"/>
                                          </p:val>
                                        </p:tav>
                                      </p:tavLst>
                                    </p:anim>
                                    <p:anim calcmode="lin" valueType="num">
                                      <p:cBhvr additive="base">
                                        <p:cTn id="172" dur="500" fill="hold"/>
                                        <p:tgtEl>
                                          <p:spTgt spid="48"/>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9"/>
                                        </p:tgtEl>
                                        <p:attrNameLst>
                                          <p:attrName>style.visibility</p:attrName>
                                        </p:attrNameLst>
                                      </p:cBhvr>
                                      <p:to>
                                        <p:strVal val="visible"/>
                                      </p:to>
                                    </p:set>
                                    <p:anim calcmode="lin" valueType="num">
                                      <p:cBhvr additive="base">
                                        <p:cTn id="175" dur="500" fill="hold"/>
                                        <p:tgtEl>
                                          <p:spTgt spid="49"/>
                                        </p:tgtEl>
                                        <p:attrNameLst>
                                          <p:attrName>ppt_x</p:attrName>
                                        </p:attrNameLst>
                                      </p:cBhvr>
                                      <p:tavLst>
                                        <p:tav tm="0">
                                          <p:val>
                                            <p:strVal val="#ppt_x"/>
                                          </p:val>
                                        </p:tav>
                                        <p:tav tm="100000">
                                          <p:val>
                                            <p:strVal val="#ppt_x"/>
                                          </p:val>
                                        </p:tav>
                                      </p:tavLst>
                                    </p:anim>
                                    <p:anim calcmode="lin" valueType="num">
                                      <p:cBhvr additive="base">
                                        <p:cTn id="176" dur="500" fill="hold"/>
                                        <p:tgtEl>
                                          <p:spTgt spid="49"/>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500" fill="hold"/>
                                        <p:tgtEl>
                                          <p:spTgt spid="50"/>
                                        </p:tgtEl>
                                        <p:attrNameLst>
                                          <p:attrName>ppt_x</p:attrName>
                                        </p:attrNameLst>
                                      </p:cBhvr>
                                      <p:tavLst>
                                        <p:tav tm="0">
                                          <p:val>
                                            <p:strVal val="#ppt_x"/>
                                          </p:val>
                                        </p:tav>
                                        <p:tav tm="100000">
                                          <p:val>
                                            <p:strVal val="#ppt_x"/>
                                          </p:val>
                                        </p:tav>
                                      </p:tavLst>
                                    </p:anim>
                                    <p:anim calcmode="lin" valueType="num">
                                      <p:cBhvr additive="base">
                                        <p:cTn id="180" dur="500" fill="hold"/>
                                        <p:tgtEl>
                                          <p:spTgt spid="50"/>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1"/>
                                        </p:tgtEl>
                                        <p:attrNameLst>
                                          <p:attrName>style.visibility</p:attrName>
                                        </p:attrNameLst>
                                      </p:cBhvr>
                                      <p:to>
                                        <p:strVal val="visible"/>
                                      </p:to>
                                    </p:set>
                                    <p:anim calcmode="lin" valueType="num">
                                      <p:cBhvr additive="base">
                                        <p:cTn id="183" dur="500" fill="hold"/>
                                        <p:tgtEl>
                                          <p:spTgt spid="51"/>
                                        </p:tgtEl>
                                        <p:attrNameLst>
                                          <p:attrName>ppt_x</p:attrName>
                                        </p:attrNameLst>
                                      </p:cBhvr>
                                      <p:tavLst>
                                        <p:tav tm="0">
                                          <p:val>
                                            <p:strVal val="#ppt_x"/>
                                          </p:val>
                                        </p:tav>
                                        <p:tav tm="100000">
                                          <p:val>
                                            <p:strVal val="#ppt_x"/>
                                          </p:val>
                                        </p:tav>
                                      </p:tavLst>
                                    </p:anim>
                                    <p:anim calcmode="lin" valueType="num">
                                      <p:cBhvr additive="base">
                                        <p:cTn id="184" dur="500" fill="hold"/>
                                        <p:tgtEl>
                                          <p:spTgt spid="51"/>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2"/>
                                        </p:tgtEl>
                                        <p:attrNameLst>
                                          <p:attrName>style.visibility</p:attrName>
                                        </p:attrNameLst>
                                      </p:cBhvr>
                                      <p:to>
                                        <p:strVal val="visible"/>
                                      </p:to>
                                    </p:set>
                                    <p:anim calcmode="lin" valueType="num">
                                      <p:cBhvr additive="base">
                                        <p:cTn id="187" dur="500" fill="hold"/>
                                        <p:tgtEl>
                                          <p:spTgt spid="52"/>
                                        </p:tgtEl>
                                        <p:attrNameLst>
                                          <p:attrName>ppt_x</p:attrName>
                                        </p:attrNameLst>
                                      </p:cBhvr>
                                      <p:tavLst>
                                        <p:tav tm="0">
                                          <p:val>
                                            <p:strVal val="#ppt_x"/>
                                          </p:val>
                                        </p:tav>
                                        <p:tav tm="100000">
                                          <p:val>
                                            <p:strVal val="#ppt_x"/>
                                          </p:val>
                                        </p:tav>
                                      </p:tavLst>
                                    </p:anim>
                                    <p:anim calcmode="lin" valueType="num">
                                      <p:cBhvr additive="base">
                                        <p:cTn id="188" dur="500" fill="hold"/>
                                        <p:tgtEl>
                                          <p:spTgt spid="52"/>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1"/>
                                        </p:tgtEl>
                                        <p:attrNameLst>
                                          <p:attrName>style.visibility</p:attrName>
                                        </p:attrNameLst>
                                      </p:cBhvr>
                                      <p:to>
                                        <p:strVal val="visible"/>
                                      </p:to>
                                    </p:set>
                                    <p:anim calcmode="lin" valueType="num">
                                      <p:cBhvr additive="base">
                                        <p:cTn id="191" dur="500" fill="hold"/>
                                        <p:tgtEl>
                                          <p:spTgt spid="61"/>
                                        </p:tgtEl>
                                        <p:attrNameLst>
                                          <p:attrName>ppt_x</p:attrName>
                                        </p:attrNameLst>
                                      </p:cBhvr>
                                      <p:tavLst>
                                        <p:tav tm="0">
                                          <p:val>
                                            <p:strVal val="#ppt_x"/>
                                          </p:val>
                                        </p:tav>
                                        <p:tav tm="100000">
                                          <p:val>
                                            <p:strVal val="#ppt_x"/>
                                          </p:val>
                                        </p:tav>
                                      </p:tavLst>
                                    </p:anim>
                                    <p:anim calcmode="lin" valueType="num">
                                      <p:cBhvr additive="base">
                                        <p:cTn id="192" dur="500" fill="hold"/>
                                        <p:tgtEl>
                                          <p:spTgt spid="6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2"/>
                                        </p:tgtEl>
                                        <p:attrNameLst>
                                          <p:attrName>style.visibility</p:attrName>
                                        </p:attrNameLst>
                                      </p:cBhvr>
                                      <p:to>
                                        <p:strVal val="visible"/>
                                      </p:to>
                                    </p:set>
                                    <p:anim calcmode="lin" valueType="num">
                                      <p:cBhvr additive="base">
                                        <p:cTn id="195" dur="500" fill="hold"/>
                                        <p:tgtEl>
                                          <p:spTgt spid="62"/>
                                        </p:tgtEl>
                                        <p:attrNameLst>
                                          <p:attrName>ppt_x</p:attrName>
                                        </p:attrNameLst>
                                      </p:cBhvr>
                                      <p:tavLst>
                                        <p:tav tm="0">
                                          <p:val>
                                            <p:strVal val="#ppt_x"/>
                                          </p:val>
                                        </p:tav>
                                        <p:tav tm="100000">
                                          <p:val>
                                            <p:strVal val="#ppt_x"/>
                                          </p:val>
                                        </p:tav>
                                      </p:tavLst>
                                    </p:anim>
                                    <p:anim calcmode="lin" valueType="num">
                                      <p:cBhvr additive="base">
                                        <p:cTn id="196" dur="500" fill="hold"/>
                                        <p:tgtEl>
                                          <p:spTgt spid="6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 calcmode="lin" valueType="num">
                                      <p:cBhvr additive="base">
                                        <p:cTn id="199" dur="500" fill="hold"/>
                                        <p:tgtEl>
                                          <p:spTgt spid="63"/>
                                        </p:tgtEl>
                                        <p:attrNameLst>
                                          <p:attrName>ppt_x</p:attrName>
                                        </p:attrNameLst>
                                      </p:cBhvr>
                                      <p:tavLst>
                                        <p:tav tm="0">
                                          <p:val>
                                            <p:strVal val="#ppt_x"/>
                                          </p:val>
                                        </p:tav>
                                        <p:tav tm="100000">
                                          <p:val>
                                            <p:strVal val="#ppt_x"/>
                                          </p:val>
                                        </p:tav>
                                      </p:tavLst>
                                    </p:anim>
                                    <p:anim calcmode="lin" valueType="num">
                                      <p:cBhvr additive="base">
                                        <p:cTn id="200" dur="500" fill="hold"/>
                                        <p:tgtEl>
                                          <p:spTgt spid="6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3"/>
                                        </p:tgtEl>
                                        <p:attrNameLst>
                                          <p:attrName>style.visibility</p:attrName>
                                        </p:attrNameLst>
                                      </p:cBhvr>
                                      <p:to>
                                        <p:strVal val="visible"/>
                                      </p:to>
                                    </p:set>
                                    <p:anim calcmode="lin" valueType="num">
                                      <p:cBhvr additive="base">
                                        <p:cTn id="203" dur="500" fill="hold"/>
                                        <p:tgtEl>
                                          <p:spTgt spid="53"/>
                                        </p:tgtEl>
                                        <p:attrNameLst>
                                          <p:attrName>ppt_x</p:attrName>
                                        </p:attrNameLst>
                                      </p:cBhvr>
                                      <p:tavLst>
                                        <p:tav tm="0">
                                          <p:val>
                                            <p:strVal val="#ppt_x"/>
                                          </p:val>
                                        </p:tav>
                                        <p:tav tm="100000">
                                          <p:val>
                                            <p:strVal val="#ppt_x"/>
                                          </p:val>
                                        </p:tav>
                                      </p:tavLst>
                                    </p:anim>
                                    <p:anim calcmode="lin" valueType="num">
                                      <p:cBhvr additive="base">
                                        <p:cTn id="204" dur="500" fill="hold"/>
                                        <p:tgtEl>
                                          <p:spTgt spid="5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54"/>
                                        </p:tgtEl>
                                        <p:attrNameLst>
                                          <p:attrName>style.visibility</p:attrName>
                                        </p:attrNameLst>
                                      </p:cBhvr>
                                      <p:to>
                                        <p:strVal val="visible"/>
                                      </p:to>
                                    </p:set>
                                    <p:anim calcmode="lin" valueType="num">
                                      <p:cBhvr additive="base">
                                        <p:cTn id="207" dur="500" fill="hold"/>
                                        <p:tgtEl>
                                          <p:spTgt spid="54"/>
                                        </p:tgtEl>
                                        <p:attrNameLst>
                                          <p:attrName>ppt_x</p:attrName>
                                        </p:attrNameLst>
                                      </p:cBhvr>
                                      <p:tavLst>
                                        <p:tav tm="0">
                                          <p:val>
                                            <p:strVal val="#ppt_x"/>
                                          </p:val>
                                        </p:tav>
                                        <p:tav tm="100000">
                                          <p:val>
                                            <p:strVal val="#ppt_x"/>
                                          </p:val>
                                        </p:tav>
                                      </p:tavLst>
                                    </p:anim>
                                    <p:anim calcmode="lin" valueType="num">
                                      <p:cBhvr additive="base">
                                        <p:cTn id="208" dur="500" fill="hold"/>
                                        <p:tgtEl>
                                          <p:spTgt spid="54"/>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55"/>
                                        </p:tgtEl>
                                        <p:attrNameLst>
                                          <p:attrName>style.visibility</p:attrName>
                                        </p:attrNameLst>
                                      </p:cBhvr>
                                      <p:to>
                                        <p:strVal val="visible"/>
                                      </p:to>
                                    </p:set>
                                    <p:anim calcmode="lin" valueType="num">
                                      <p:cBhvr additive="base">
                                        <p:cTn id="211" dur="500" fill="hold"/>
                                        <p:tgtEl>
                                          <p:spTgt spid="55"/>
                                        </p:tgtEl>
                                        <p:attrNameLst>
                                          <p:attrName>ppt_x</p:attrName>
                                        </p:attrNameLst>
                                      </p:cBhvr>
                                      <p:tavLst>
                                        <p:tav tm="0">
                                          <p:val>
                                            <p:strVal val="#ppt_x"/>
                                          </p:val>
                                        </p:tav>
                                        <p:tav tm="100000">
                                          <p:val>
                                            <p:strVal val="#ppt_x"/>
                                          </p:val>
                                        </p:tav>
                                      </p:tavLst>
                                    </p:anim>
                                    <p:anim calcmode="lin" valueType="num">
                                      <p:cBhvr additive="base">
                                        <p:cTn id="212" dur="500" fill="hold"/>
                                        <p:tgtEl>
                                          <p:spTgt spid="55"/>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additive="base">
                                        <p:cTn id="215" dur="500" fill="hold"/>
                                        <p:tgtEl>
                                          <p:spTgt spid="56"/>
                                        </p:tgtEl>
                                        <p:attrNameLst>
                                          <p:attrName>ppt_x</p:attrName>
                                        </p:attrNameLst>
                                      </p:cBhvr>
                                      <p:tavLst>
                                        <p:tav tm="0">
                                          <p:val>
                                            <p:strVal val="#ppt_x"/>
                                          </p:val>
                                        </p:tav>
                                        <p:tav tm="100000">
                                          <p:val>
                                            <p:strVal val="#ppt_x"/>
                                          </p:val>
                                        </p:tav>
                                      </p:tavLst>
                                    </p:anim>
                                    <p:anim calcmode="lin" valueType="num">
                                      <p:cBhvr additive="base">
                                        <p:cTn id="216" dur="500" fill="hold"/>
                                        <p:tgtEl>
                                          <p:spTgt spid="56"/>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57"/>
                                        </p:tgtEl>
                                        <p:attrNameLst>
                                          <p:attrName>style.visibility</p:attrName>
                                        </p:attrNameLst>
                                      </p:cBhvr>
                                      <p:to>
                                        <p:strVal val="visible"/>
                                      </p:to>
                                    </p:set>
                                    <p:anim calcmode="lin" valueType="num">
                                      <p:cBhvr additive="base">
                                        <p:cTn id="219" dur="500" fill="hold"/>
                                        <p:tgtEl>
                                          <p:spTgt spid="57"/>
                                        </p:tgtEl>
                                        <p:attrNameLst>
                                          <p:attrName>ppt_x</p:attrName>
                                        </p:attrNameLst>
                                      </p:cBhvr>
                                      <p:tavLst>
                                        <p:tav tm="0">
                                          <p:val>
                                            <p:strVal val="#ppt_x"/>
                                          </p:val>
                                        </p:tav>
                                        <p:tav tm="100000">
                                          <p:val>
                                            <p:strVal val="#ppt_x"/>
                                          </p:val>
                                        </p:tav>
                                      </p:tavLst>
                                    </p:anim>
                                    <p:anim calcmode="lin" valueType="num">
                                      <p:cBhvr additive="base">
                                        <p:cTn id="220" dur="500" fill="hold"/>
                                        <p:tgtEl>
                                          <p:spTgt spid="57"/>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4"/>
                                        </p:tgtEl>
                                        <p:attrNameLst>
                                          <p:attrName>style.visibility</p:attrName>
                                        </p:attrNameLst>
                                      </p:cBhvr>
                                      <p:to>
                                        <p:strVal val="visible"/>
                                      </p:to>
                                    </p:set>
                                    <p:anim calcmode="lin" valueType="num">
                                      <p:cBhvr additive="base">
                                        <p:cTn id="223" dur="500" fill="hold"/>
                                        <p:tgtEl>
                                          <p:spTgt spid="64"/>
                                        </p:tgtEl>
                                        <p:attrNameLst>
                                          <p:attrName>ppt_x</p:attrName>
                                        </p:attrNameLst>
                                      </p:cBhvr>
                                      <p:tavLst>
                                        <p:tav tm="0">
                                          <p:val>
                                            <p:strVal val="#ppt_x"/>
                                          </p:val>
                                        </p:tav>
                                        <p:tav tm="100000">
                                          <p:val>
                                            <p:strVal val="#ppt_x"/>
                                          </p:val>
                                        </p:tav>
                                      </p:tavLst>
                                    </p:anim>
                                    <p:anim calcmode="lin" valueType="num">
                                      <p:cBhvr additive="base">
                                        <p:cTn id="224" dur="500" fill="hold"/>
                                        <p:tgtEl>
                                          <p:spTgt spid="6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
                                        </p:tgtEl>
                                        <p:attrNameLst>
                                          <p:attrName>style.visibility</p:attrName>
                                        </p:attrNameLst>
                                      </p:cBhvr>
                                      <p:to>
                                        <p:strVal val="visible"/>
                                      </p:to>
                                    </p:set>
                                    <p:anim calcmode="lin" valueType="num">
                                      <p:cBhvr additive="base">
                                        <p:cTn id="227" dur="500" fill="hold"/>
                                        <p:tgtEl>
                                          <p:spTgt spid="2"/>
                                        </p:tgtEl>
                                        <p:attrNameLst>
                                          <p:attrName>ppt_x</p:attrName>
                                        </p:attrNameLst>
                                      </p:cBhvr>
                                      <p:tavLst>
                                        <p:tav tm="0">
                                          <p:val>
                                            <p:strVal val="#ppt_x"/>
                                          </p:val>
                                        </p:tav>
                                        <p:tav tm="100000">
                                          <p:val>
                                            <p:strVal val="#ppt_x"/>
                                          </p:val>
                                        </p:tav>
                                      </p:tavLst>
                                    </p:anim>
                                    <p:anim calcmode="lin" valueType="num">
                                      <p:cBhvr additive="base">
                                        <p:cTn id="228" dur="500" fill="hold"/>
                                        <p:tgtEl>
                                          <p:spTgt spid="2"/>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3"/>
                                        </p:tgtEl>
                                        <p:attrNameLst>
                                          <p:attrName>style.visibility</p:attrName>
                                        </p:attrNameLst>
                                      </p:cBhvr>
                                      <p:to>
                                        <p:strVal val="visible"/>
                                      </p:to>
                                    </p:set>
                                    <p:anim calcmode="lin" valueType="num">
                                      <p:cBhvr additive="base">
                                        <p:cTn id="231" dur="500" fill="hold"/>
                                        <p:tgtEl>
                                          <p:spTgt spid="3"/>
                                        </p:tgtEl>
                                        <p:attrNameLst>
                                          <p:attrName>ppt_x</p:attrName>
                                        </p:attrNameLst>
                                      </p:cBhvr>
                                      <p:tavLst>
                                        <p:tav tm="0">
                                          <p:val>
                                            <p:strVal val="#ppt_x"/>
                                          </p:val>
                                        </p:tav>
                                        <p:tav tm="100000">
                                          <p:val>
                                            <p:strVal val="#ppt_x"/>
                                          </p:val>
                                        </p:tav>
                                      </p:tavLst>
                                    </p:anim>
                                    <p:anim calcmode="lin" valueType="num">
                                      <p:cBhvr additive="base">
                                        <p:cTn id="232" dur="500" fill="hold"/>
                                        <p:tgtEl>
                                          <p:spTgt spid="3"/>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6"/>
                                        </p:tgtEl>
                                        <p:attrNameLst>
                                          <p:attrName>style.visibility</p:attrName>
                                        </p:attrNameLst>
                                      </p:cBhvr>
                                      <p:to>
                                        <p:strVal val="visible"/>
                                      </p:to>
                                    </p:set>
                                    <p:anim calcmode="lin" valueType="num">
                                      <p:cBhvr additive="base">
                                        <p:cTn id="235" dur="500" fill="hold"/>
                                        <p:tgtEl>
                                          <p:spTgt spid="66"/>
                                        </p:tgtEl>
                                        <p:attrNameLst>
                                          <p:attrName>ppt_x</p:attrName>
                                        </p:attrNameLst>
                                      </p:cBhvr>
                                      <p:tavLst>
                                        <p:tav tm="0">
                                          <p:val>
                                            <p:strVal val="#ppt_x"/>
                                          </p:val>
                                        </p:tav>
                                        <p:tav tm="100000">
                                          <p:val>
                                            <p:strVal val="#ppt_x"/>
                                          </p:val>
                                        </p:tav>
                                      </p:tavLst>
                                    </p:anim>
                                    <p:anim calcmode="lin" valueType="num">
                                      <p:cBhvr additive="base">
                                        <p:cTn id="236" dur="500" fill="hold"/>
                                        <p:tgtEl>
                                          <p:spTgt spid="66"/>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5"/>
                                        </p:tgtEl>
                                        <p:attrNameLst>
                                          <p:attrName>style.visibility</p:attrName>
                                        </p:attrNameLst>
                                      </p:cBhvr>
                                      <p:to>
                                        <p:strVal val="visible"/>
                                      </p:to>
                                    </p:set>
                                    <p:anim calcmode="lin" valueType="num">
                                      <p:cBhvr additive="base">
                                        <p:cTn id="239" dur="500" fill="hold"/>
                                        <p:tgtEl>
                                          <p:spTgt spid="65"/>
                                        </p:tgtEl>
                                        <p:attrNameLst>
                                          <p:attrName>ppt_x</p:attrName>
                                        </p:attrNameLst>
                                      </p:cBhvr>
                                      <p:tavLst>
                                        <p:tav tm="0">
                                          <p:val>
                                            <p:strVal val="#ppt_x"/>
                                          </p:val>
                                        </p:tav>
                                        <p:tav tm="100000">
                                          <p:val>
                                            <p:strVal val="#ppt_x"/>
                                          </p:val>
                                        </p:tav>
                                      </p:tavLst>
                                    </p:anim>
                                    <p:anim calcmode="lin" valueType="num">
                                      <p:cBhvr additive="base">
                                        <p:cTn id="24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15" grpId="0"/>
      <p:bldP spid="16" grpId="0" animBg="1"/>
      <p:bldP spid="17" grpId="0"/>
      <p:bldP spid="18" grpId="0"/>
      <p:bldP spid="19" grpId="0" animBg="1"/>
      <p:bldP spid="20" grpId="0" animBg="1"/>
      <p:bldP spid="21" grpId="0"/>
      <p:bldP spid="23" grpId="0" animBg="1"/>
      <p:bldP spid="24" grpId="0"/>
      <p:bldP spid="25" grpId="0" animBg="1"/>
      <p:bldP spid="26" grpId="0"/>
      <p:bldP spid="27" grpId="0"/>
      <p:bldP spid="28" grpId="0" animBg="1"/>
      <p:bldP spid="29" grpId="0" animBg="1"/>
      <p:bldP spid="30" grpId="0"/>
      <p:bldP spid="33" grpId="0" animBg="1"/>
      <p:bldP spid="34" grpId="0"/>
      <p:bldP spid="35" grpId="0" animBg="1"/>
      <p:bldP spid="36" grpId="0"/>
      <p:bldP spid="37" grpId="0" animBg="1"/>
      <p:bldP spid="38" grpId="0" animBg="1"/>
      <p:bldP spid="39" grpId="0"/>
      <p:bldP spid="41" grpId="0"/>
      <p:bldP spid="42" grpId="0"/>
      <p:bldP spid="43" grpId="0" animBg="1"/>
      <p:bldP spid="44" grpId="0"/>
      <p:bldP spid="45" grpId="0" animBg="1"/>
      <p:bldP spid="46" grpId="0"/>
      <p:bldP spid="47" grpId="0"/>
      <p:bldP spid="48" grpId="0" animBg="1"/>
      <p:bldP spid="49" grpId="0"/>
      <p:bldP spid="50" grpId="0" animBg="1"/>
      <p:bldP spid="51" grpId="0"/>
      <p:bldP spid="52" grpId="0"/>
      <p:bldP spid="53" grpId="0" animBg="1"/>
      <p:bldP spid="54" grpId="0"/>
      <p:bldP spid="55" grpId="0" animBg="1"/>
      <p:bldP spid="56" grpId="0"/>
      <p:bldP spid="57" grpId="0"/>
      <p:bldP spid="58" grpId="0" animBg="1"/>
      <p:bldP spid="59" grpId="0" animBg="1"/>
      <p:bldP spid="60" grpId="0"/>
      <p:bldP spid="61" grpId="0" animBg="1"/>
      <p:bldP spid="62" grpId="0" animBg="1"/>
      <p:bldP spid="63" grpId="0"/>
      <p:bldP spid="64" grpId="0"/>
      <p:bldP spid="65" grpId="0" animBg="1"/>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87D3E213-157D-44DD-203B-D46D74F06D24}"/>
              </a:ext>
            </a:extLst>
          </p:cNvPr>
          <p:cNvSpPr txBox="1">
            <a:spLocks noGrp="1"/>
          </p:cNvSpPr>
          <p:nvPr>
            <p:ph type="title"/>
          </p:nvPr>
        </p:nvSpPr>
        <p:spPr>
          <a:xfrm>
            <a:off x="115272" y="23706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Documentary Requirements</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1831399A-F8F9-9C00-0E26-D18A4547F1F1}"/>
              </a:ext>
            </a:extLst>
          </p:cNvPr>
          <p:cNvSpPr txBox="1"/>
          <p:nvPr/>
        </p:nvSpPr>
        <p:spPr>
          <a:xfrm>
            <a:off x="555414" y="1259841"/>
            <a:ext cx="7823200" cy="1831976"/>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2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Letter from Agency Head</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2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2000" b="0" dirty="0">
                <a:effectLst/>
                <a:latin typeface="Arial" panose="020B0604020202020204" pitchFamily="34" charset="0"/>
                <a:ea typeface="Arial" panose="020B0604020202020204" pitchFamily="34" charset="0"/>
                <a:cs typeface="Times New Roman" panose="02020603050405020304" pitchFamily="18" charset="0"/>
              </a:rPr>
              <a:t>Work and Financial Plan (DBM BED Form)</a:t>
            </a:r>
          </a:p>
          <a:p>
            <a:pPr marL="342900" lvl="0" indent="-342900" algn="just">
              <a:lnSpc>
                <a:spcPct val="115000"/>
              </a:lnSpc>
              <a:buFont typeface="+mj-lt"/>
              <a:buAutoNum type="arabicPeriod"/>
            </a:pPr>
            <a:endParaRPr lang="en-PH"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2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QRF Utilization Report</a:t>
            </a:r>
          </a:p>
        </p:txBody>
      </p:sp>
    </p:spTree>
    <p:extLst>
      <p:ext uri="{BB962C8B-B14F-4D97-AF65-F5344CB8AC3E}">
        <p14:creationId xmlns:p14="http://schemas.microsoft.com/office/powerpoint/2010/main" val="1597976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4EB64DA4-9471-A56A-5749-EA85DFC378D6}"/>
              </a:ext>
            </a:extLst>
          </p:cNvPr>
          <p:cNvSpPr txBox="1">
            <a:spLocks noGrp="1"/>
          </p:cNvSpPr>
          <p:nvPr>
            <p:ph type="title"/>
          </p:nvPr>
        </p:nvSpPr>
        <p:spPr>
          <a:xfrm>
            <a:off x="203325" y="164306"/>
            <a:ext cx="6400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Menu of Projects (Disaster Response)</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CE933994-6B5A-B707-EC08-4DA5919E133B}"/>
              </a:ext>
            </a:extLst>
          </p:cNvPr>
          <p:cNvSpPr txBox="1"/>
          <p:nvPr/>
        </p:nvSpPr>
        <p:spPr>
          <a:xfrm>
            <a:off x="518160" y="918138"/>
            <a:ext cx="8107680" cy="346607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Procurement of food and non-food items;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dirty="0">
                <a:latin typeface="Arial" panose="020B0604020202020204" pitchFamily="34" charset="0"/>
                <a:ea typeface="Calibri" panose="020F0502020204030204" pitchFamily="34" charset="0"/>
                <a:cs typeface="Times New Roman" panose="02020603050405020304" pitchFamily="18" charset="0"/>
              </a:rPr>
              <a:t>Logistical expenses for pre-positioning of resources;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6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dirty="0">
                <a:latin typeface="Arial" panose="020B0604020202020204" pitchFamily="34" charset="0"/>
                <a:ea typeface="Calibri" panose="020F0502020204030204" pitchFamily="34" charset="0"/>
                <a:cs typeface="Times New Roman" panose="02020603050405020304" pitchFamily="18" charset="0"/>
              </a:rPr>
              <a:t>Deployment of assets such as but not limited to search and rescue teams and equipment, emergency telecommunications, water and sanitary supplies, generator sets;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dirty="0">
                <a:latin typeface="Arial" panose="020B0604020202020204" pitchFamily="34" charset="0"/>
                <a:ea typeface="Calibri" panose="020F0502020204030204" pitchFamily="34" charset="0"/>
                <a:cs typeface="Times New Roman" panose="02020603050405020304" pitchFamily="18" charset="0"/>
              </a:rPr>
              <a:t>Support to camp-management of displaced populations;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defRPr/>
            </a:pPr>
            <a:r>
              <a:rPr lang="en-US" sz="1600" b="0" dirty="0">
                <a:solidFill>
                  <a:srgbClr val="000000"/>
                </a:solidFill>
                <a:effectLst/>
                <a:latin typeface="+mj-lt"/>
                <a:ea typeface="Arial" panose="020B0604020202020204" pitchFamily="34" charset="0"/>
                <a:cs typeface="Times New Roman" panose="02020603050405020304" pitchFamily="18" charset="0"/>
              </a:rPr>
              <a:t>Other priority programs and projects recommended by the NDRRMC Response Pillar and approval of the Chairperson, NDRRMC</a:t>
            </a:r>
          </a:p>
        </p:txBody>
      </p:sp>
    </p:spTree>
    <p:extLst>
      <p:ext uri="{BB962C8B-B14F-4D97-AF65-F5344CB8AC3E}">
        <p14:creationId xmlns:p14="http://schemas.microsoft.com/office/powerpoint/2010/main" val="58728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9" name="Picture 8">
            <a:extLst>
              <a:ext uri="{FF2B5EF4-FFF2-40B4-BE49-F238E27FC236}">
                <a16:creationId xmlns:a16="http://schemas.microsoft.com/office/drawing/2014/main" id="{E55F8868-7EFF-28D1-9510-4E7B44044386}"/>
              </a:ext>
            </a:extLst>
          </p:cNvPr>
          <p:cNvPicPr>
            <a:picLocks noChangeAspect="1"/>
          </p:cNvPicPr>
          <p:nvPr/>
        </p:nvPicPr>
        <p:blipFill>
          <a:blip r:embed="rId4"/>
          <a:stretch>
            <a:fillRect/>
          </a:stretch>
        </p:blipFill>
        <p:spPr>
          <a:xfrm>
            <a:off x="171027" y="701468"/>
            <a:ext cx="4400973" cy="3050620"/>
          </a:xfrm>
          <a:prstGeom prst="rect">
            <a:avLst/>
          </a:prstGeom>
        </p:spPr>
      </p:pic>
      <p:pic>
        <p:nvPicPr>
          <p:cNvPr id="11" name="Picture 10">
            <a:extLst>
              <a:ext uri="{FF2B5EF4-FFF2-40B4-BE49-F238E27FC236}">
                <a16:creationId xmlns:a16="http://schemas.microsoft.com/office/drawing/2014/main" id="{549A8A07-8B6A-54D8-CB13-4884949D6A86}"/>
              </a:ext>
            </a:extLst>
          </p:cNvPr>
          <p:cNvPicPr>
            <a:picLocks noChangeAspect="1"/>
          </p:cNvPicPr>
          <p:nvPr/>
        </p:nvPicPr>
        <p:blipFill>
          <a:blip r:embed="rId5"/>
          <a:stretch>
            <a:fillRect/>
          </a:stretch>
        </p:blipFill>
        <p:spPr>
          <a:xfrm>
            <a:off x="4657725" y="1047550"/>
            <a:ext cx="4315248" cy="2848373"/>
          </a:xfrm>
          <a:prstGeom prst="rect">
            <a:avLst/>
          </a:prstGeom>
        </p:spPr>
      </p:pic>
    </p:spTree>
    <p:extLst>
      <p:ext uri="{BB962C8B-B14F-4D97-AF65-F5344CB8AC3E}">
        <p14:creationId xmlns:p14="http://schemas.microsoft.com/office/powerpoint/2010/main" val="3834894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51F60692-5FFE-0416-1399-91291484FAE7}"/>
              </a:ext>
            </a:extLst>
          </p:cNvPr>
          <p:cNvSpPr txBox="1">
            <a:spLocks noGrp="1"/>
          </p:cNvSpPr>
          <p:nvPr>
            <p:ph type="title"/>
          </p:nvPr>
        </p:nvSpPr>
        <p:spPr>
          <a:xfrm>
            <a:off x="650366" y="1327574"/>
            <a:ext cx="7613100" cy="2228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rgbClr val="0B5394"/>
                </a:solidFill>
                <a:latin typeface="Roboto"/>
                <a:ea typeface="Roboto"/>
                <a:cs typeface="Roboto"/>
                <a:sym typeface="Roboto"/>
              </a:rPr>
              <a:t>EARLY RECOVERY</a:t>
            </a:r>
            <a:br>
              <a:rPr lang="en-US" sz="4400" b="1" dirty="0">
                <a:solidFill>
                  <a:srgbClr val="0B5394"/>
                </a:solidFill>
                <a:latin typeface="Roboto"/>
                <a:ea typeface="Roboto"/>
                <a:cs typeface="Roboto"/>
                <a:sym typeface="Roboto"/>
              </a:rPr>
            </a:br>
            <a:endParaRPr lang="en-US" sz="4400"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1185063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grpSp>
        <p:nvGrpSpPr>
          <p:cNvPr id="2" name="Google Shape;59;p13">
            <a:extLst>
              <a:ext uri="{FF2B5EF4-FFF2-40B4-BE49-F238E27FC236}">
                <a16:creationId xmlns:a16="http://schemas.microsoft.com/office/drawing/2014/main" id="{34E2B968-7D2B-B2A3-954D-A74BBEF7E32B}"/>
              </a:ext>
            </a:extLst>
          </p:cNvPr>
          <p:cNvGrpSpPr/>
          <p:nvPr/>
        </p:nvGrpSpPr>
        <p:grpSpPr>
          <a:xfrm>
            <a:off x="1298685" y="3251339"/>
            <a:ext cx="1525490" cy="1369850"/>
            <a:chOff x="1630838" y="3228625"/>
            <a:chExt cx="1467600" cy="1251190"/>
          </a:xfrm>
        </p:grpSpPr>
        <p:sp>
          <p:nvSpPr>
            <p:cNvPr id="3" name="Google Shape;60;p13">
              <a:extLst>
                <a:ext uri="{FF2B5EF4-FFF2-40B4-BE49-F238E27FC236}">
                  <a16:creationId xmlns:a16="http://schemas.microsoft.com/office/drawing/2014/main" id="{5A92A9F3-DCA2-8003-8404-E7C49BC99C4B}"/>
                </a:ext>
              </a:extLst>
            </p:cNvPr>
            <p:cNvSpPr/>
            <p:nvPr/>
          </p:nvSpPr>
          <p:spPr>
            <a:xfrm>
              <a:off x="1766625" y="3228625"/>
              <a:ext cx="1243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p13">
              <a:extLst>
                <a:ext uri="{FF2B5EF4-FFF2-40B4-BE49-F238E27FC236}">
                  <a16:creationId xmlns:a16="http://schemas.microsoft.com/office/drawing/2014/main" id="{32E5AB52-E3AB-2BB3-0F0F-EFAC25B7F96A}"/>
                </a:ext>
              </a:extLst>
            </p:cNvPr>
            <p:cNvSpPr txBox="1"/>
            <p:nvPr/>
          </p:nvSpPr>
          <p:spPr>
            <a:xfrm>
              <a:off x="1759822" y="3294155"/>
              <a:ext cx="12435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800" dirty="0">
                  <a:solidFill>
                    <a:srgbClr val="FFFFFF"/>
                  </a:solidFill>
                </a:rPr>
                <a:t> </a:t>
              </a:r>
              <a:r>
                <a:rPr lang="en-PH" sz="800" b="1" dirty="0">
                  <a:solidFill>
                    <a:srgbClr val="FFFFFF"/>
                  </a:solidFill>
                </a:rPr>
                <a:t>1-2 Weeks</a:t>
              </a:r>
              <a:endParaRPr sz="800" dirty="0">
                <a:solidFill>
                  <a:srgbClr val="FFFFFF"/>
                </a:solidFill>
              </a:endParaRPr>
            </a:p>
            <a:p>
              <a:pPr marL="0" lvl="0" indent="0" algn="ctr" rtl="0">
                <a:spcBef>
                  <a:spcPts val="0"/>
                </a:spcBef>
                <a:spcAft>
                  <a:spcPts val="0"/>
                </a:spcAft>
                <a:buNone/>
              </a:pPr>
              <a:endParaRPr sz="500" b="1" dirty="0">
                <a:solidFill>
                  <a:schemeClr val="lt1"/>
                </a:solidFill>
              </a:endParaRPr>
            </a:p>
          </p:txBody>
        </p:sp>
        <p:sp>
          <p:nvSpPr>
            <p:cNvPr id="5" name="Google Shape;62;p13">
              <a:extLst>
                <a:ext uri="{FF2B5EF4-FFF2-40B4-BE49-F238E27FC236}">
                  <a16:creationId xmlns:a16="http://schemas.microsoft.com/office/drawing/2014/main" id="{6651A0FB-6AFD-0D01-AA17-65247C60DAFD}"/>
                </a:ext>
              </a:extLst>
            </p:cNvPr>
            <p:cNvSpPr/>
            <p:nvPr/>
          </p:nvSpPr>
          <p:spPr>
            <a:xfrm>
              <a:off x="1751550" y="3522025"/>
              <a:ext cx="1258500" cy="9345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3;p13">
              <a:extLst>
                <a:ext uri="{FF2B5EF4-FFF2-40B4-BE49-F238E27FC236}">
                  <a16:creationId xmlns:a16="http://schemas.microsoft.com/office/drawing/2014/main" id="{8609C409-40C8-2E11-3240-7913EA619148}"/>
                </a:ext>
              </a:extLst>
            </p:cNvPr>
            <p:cNvSpPr txBox="1"/>
            <p:nvPr/>
          </p:nvSpPr>
          <p:spPr>
            <a:xfrm>
              <a:off x="1630838" y="3519925"/>
              <a:ext cx="14676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dirty="0">
                  <a:solidFill>
                    <a:schemeClr val="dk1"/>
                  </a:solidFill>
                </a:rPr>
                <a:t>Early Recovery Cluster</a:t>
              </a:r>
              <a:endParaRPr sz="800" b="1" u="sng" dirty="0">
                <a:solidFill>
                  <a:schemeClr val="dk1"/>
                </a:solidFill>
              </a:endParaRPr>
            </a:p>
          </p:txBody>
        </p:sp>
        <p:sp>
          <p:nvSpPr>
            <p:cNvPr id="7" name="Google Shape;64;p13">
              <a:extLst>
                <a:ext uri="{FF2B5EF4-FFF2-40B4-BE49-F238E27FC236}">
                  <a16:creationId xmlns:a16="http://schemas.microsoft.com/office/drawing/2014/main" id="{79722710-5DE1-00F0-8B7E-3C0D655A319A}"/>
                </a:ext>
              </a:extLst>
            </p:cNvPr>
            <p:cNvSpPr txBox="1"/>
            <p:nvPr/>
          </p:nvSpPr>
          <p:spPr>
            <a:xfrm>
              <a:off x="1759050" y="3795330"/>
              <a:ext cx="1243500" cy="68448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PH" sz="700" dirty="0">
                  <a:solidFill>
                    <a:schemeClr val="dk1"/>
                  </a:solidFill>
                </a:rPr>
                <a:t>Presentation of RDANA Result, Agreement on Priority Needs for Funding Using QRF and Agency Budgets</a:t>
              </a:r>
              <a:endParaRPr sz="800" b="1" u="sng" dirty="0">
                <a:solidFill>
                  <a:schemeClr val="dk1"/>
                </a:solidFill>
              </a:endParaRPr>
            </a:p>
          </p:txBody>
        </p:sp>
      </p:grpSp>
      <p:cxnSp>
        <p:nvCxnSpPr>
          <p:cNvPr id="8" name="Google Shape;65;p13">
            <a:extLst>
              <a:ext uri="{FF2B5EF4-FFF2-40B4-BE49-F238E27FC236}">
                <a16:creationId xmlns:a16="http://schemas.microsoft.com/office/drawing/2014/main" id="{2AB5EE85-B8BD-F000-9E60-F05E47957810}"/>
              </a:ext>
            </a:extLst>
          </p:cNvPr>
          <p:cNvCxnSpPr/>
          <p:nvPr/>
        </p:nvCxnSpPr>
        <p:spPr>
          <a:xfrm>
            <a:off x="4258207" y="2577517"/>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9" name="Google Shape;66;p13">
            <a:extLst>
              <a:ext uri="{FF2B5EF4-FFF2-40B4-BE49-F238E27FC236}">
                <a16:creationId xmlns:a16="http://schemas.microsoft.com/office/drawing/2014/main" id="{4349E111-E124-D768-61E8-EE6D1903E780}"/>
              </a:ext>
            </a:extLst>
          </p:cNvPr>
          <p:cNvCxnSpPr/>
          <p:nvPr/>
        </p:nvCxnSpPr>
        <p:spPr>
          <a:xfrm>
            <a:off x="4258207" y="3796717"/>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0" name="Google Shape;67;p13">
            <a:extLst>
              <a:ext uri="{FF2B5EF4-FFF2-40B4-BE49-F238E27FC236}">
                <a16:creationId xmlns:a16="http://schemas.microsoft.com/office/drawing/2014/main" id="{C4FBB0A4-5AB9-6908-E815-6FF9796BB6E4}"/>
              </a:ext>
            </a:extLst>
          </p:cNvPr>
          <p:cNvCxnSpPr/>
          <p:nvPr/>
        </p:nvCxnSpPr>
        <p:spPr>
          <a:xfrm>
            <a:off x="4258207" y="4406317"/>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1" name="Google Shape;68;p13">
            <a:extLst>
              <a:ext uri="{FF2B5EF4-FFF2-40B4-BE49-F238E27FC236}">
                <a16:creationId xmlns:a16="http://schemas.microsoft.com/office/drawing/2014/main" id="{3A8A5453-D0FE-9A2C-3F24-F74938CD3C89}"/>
              </a:ext>
            </a:extLst>
          </p:cNvPr>
          <p:cNvCxnSpPr/>
          <p:nvPr/>
        </p:nvCxnSpPr>
        <p:spPr>
          <a:xfrm>
            <a:off x="4258207" y="1967917"/>
            <a:ext cx="0" cy="429600"/>
          </a:xfrm>
          <a:prstGeom prst="straightConnector1">
            <a:avLst/>
          </a:prstGeom>
          <a:noFill/>
          <a:ln w="38100" cap="flat" cmpd="sng">
            <a:solidFill>
              <a:srgbClr val="FF0000"/>
            </a:solidFill>
            <a:prstDash val="solid"/>
            <a:round/>
            <a:headEnd type="none" w="med" len="med"/>
            <a:tailEnd type="none" w="med" len="med"/>
          </a:ln>
        </p:spPr>
      </p:cxnSp>
      <p:sp>
        <p:nvSpPr>
          <p:cNvPr id="12" name="Google Shape;70;p13">
            <a:extLst>
              <a:ext uri="{FF2B5EF4-FFF2-40B4-BE49-F238E27FC236}">
                <a16:creationId xmlns:a16="http://schemas.microsoft.com/office/drawing/2014/main" id="{5693F60E-C5F8-9788-AF56-5A6A5DCEE4D0}"/>
              </a:ext>
            </a:extLst>
          </p:cNvPr>
          <p:cNvSpPr/>
          <p:nvPr/>
        </p:nvSpPr>
        <p:spPr>
          <a:xfrm rot="10800000">
            <a:off x="4396796" y="3049849"/>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p13">
            <a:extLst>
              <a:ext uri="{FF2B5EF4-FFF2-40B4-BE49-F238E27FC236}">
                <a16:creationId xmlns:a16="http://schemas.microsoft.com/office/drawing/2014/main" id="{07173ED4-A9DF-109A-73D9-A1F1F67BDEF5}"/>
              </a:ext>
            </a:extLst>
          </p:cNvPr>
          <p:cNvSpPr txBox="1"/>
          <p:nvPr/>
        </p:nvSpPr>
        <p:spPr>
          <a:xfrm rot="973">
            <a:off x="4407682" y="3092223"/>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14" name="Google Shape;72;p13">
            <a:extLst>
              <a:ext uri="{FF2B5EF4-FFF2-40B4-BE49-F238E27FC236}">
                <a16:creationId xmlns:a16="http://schemas.microsoft.com/office/drawing/2014/main" id="{E8338759-5B64-20B7-7EBC-03B642566C77}"/>
              </a:ext>
            </a:extLst>
          </p:cNvPr>
          <p:cNvSpPr/>
          <p:nvPr/>
        </p:nvSpPr>
        <p:spPr>
          <a:xfrm rot="10800000">
            <a:off x="4396771" y="2152249"/>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3;p13">
            <a:extLst>
              <a:ext uri="{FF2B5EF4-FFF2-40B4-BE49-F238E27FC236}">
                <a16:creationId xmlns:a16="http://schemas.microsoft.com/office/drawing/2014/main" id="{CB961F72-BF7B-E154-41EF-52ADCEA68B2F}"/>
              </a:ext>
            </a:extLst>
          </p:cNvPr>
          <p:cNvSpPr txBox="1"/>
          <p:nvPr/>
        </p:nvSpPr>
        <p:spPr>
          <a:xfrm>
            <a:off x="4443221" y="2868374"/>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16" name="Google Shape;74;p13">
            <a:extLst>
              <a:ext uri="{FF2B5EF4-FFF2-40B4-BE49-F238E27FC236}">
                <a16:creationId xmlns:a16="http://schemas.microsoft.com/office/drawing/2014/main" id="{EB3EF680-5DA7-367D-0FC3-7E4FC03C23C7}"/>
              </a:ext>
            </a:extLst>
          </p:cNvPr>
          <p:cNvSpPr txBox="1"/>
          <p:nvPr/>
        </p:nvSpPr>
        <p:spPr>
          <a:xfrm>
            <a:off x="4427921" y="2217549"/>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Endorsement to SND of Letter to OP</a:t>
            </a:r>
            <a:endParaRPr sz="800" b="1" u="sng">
              <a:solidFill>
                <a:schemeClr val="lt1"/>
              </a:solidFill>
            </a:endParaRPr>
          </a:p>
        </p:txBody>
      </p:sp>
      <p:sp>
        <p:nvSpPr>
          <p:cNvPr id="17" name="Google Shape;75;p13">
            <a:extLst>
              <a:ext uri="{FF2B5EF4-FFF2-40B4-BE49-F238E27FC236}">
                <a16:creationId xmlns:a16="http://schemas.microsoft.com/office/drawing/2014/main" id="{B6CF9A24-B7AE-7F9B-1667-3420716B3D3A}"/>
              </a:ext>
            </a:extLst>
          </p:cNvPr>
          <p:cNvSpPr/>
          <p:nvPr/>
        </p:nvSpPr>
        <p:spPr>
          <a:xfrm rot="10800000">
            <a:off x="5583460" y="2601124"/>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p13">
            <a:extLst>
              <a:ext uri="{FF2B5EF4-FFF2-40B4-BE49-F238E27FC236}">
                <a16:creationId xmlns:a16="http://schemas.microsoft.com/office/drawing/2014/main" id="{CAE76E8E-CE3D-FB40-A71E-E9059AEAD548}"/>
              </a:ext>
            </a:extLst>
          </p:cNvPr>
          <p:cNvSpPr txBox="1"/>
          <p:nvPr/>
        </p:nvSpPr>
        <p:spPr>
          <a:xfrm rot="915">
            <a:off x="5596908" y="2643499"/>
            <a:ext cx="11274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19" name="Google Shape;77;p13">
            <a:extLst>
              <a:ext uri="{FF2B5EF4-FFF2-40B4-BE49-F238E27FC236}">
                <a16:creationId xmlns:a16="http://schemas.microsoft.com/office/drawing/2014/main" id="{2F306EE7-03E2-763A-0ACA-099625B89D3D}"/>
              </a:ext>
            </a:extLst>
          </p:cNvPr>
          <p:cNvSpPr/>
          <p:nvPr/>
        </p:nvSpPr>
        <p:spPr>
          <a:xfrm rot="10800000">
            <a:off x="5583634" y="1703524"/>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p13">
            <a:extLst>
              <a:ext uri="{FF2B5EF4-FFF2-40B4-BE49-F238E27FC236}">
                <a16:creationId xmlns:a16="http://schemas.microsoft.com/office/drawing/2014/main" id="{32EC0CC4-BB3D-D470-3281-0DDCF23AB345}"/>
              </a:ext>
            </a:extLst>
          </p:cNvPr>
          <p:cNvSpPr txBox="1"/>
          <p:nvPr/>
        </p:nvSpPr>
        <p:spPr>
          <a:xfrm>
            <a:off x="5544771" y="2374024"/>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SND/C, NDRRMC</a:t>
            </a:r>
            <a:endParaRPr sz="800" b="1" u="sng">
              <a:solidFill>
                <a:schemeClr val="lt1"/>
              </a:solidFill>
            </a:endParaRPr>
          </a:p>
        </p:txBody>
      </p:sp>
      <p:sp>
        <p:nvSpPr>
          <p:cNvPr id="21" name="Google Shape;79;p13">
            <a:extLst>
              <a:ext uri="{FF2B5EF4-FFF2-40B4-BE49-F238E27FC236}">
                <a16:creationId xmlns:a16="http://schemas.microsoft.com/office/drawing/2014/main" id="{B2365812-4D22-4794-139C-38D00673B87A}"/>
              </a:ext>
            </a:extLst>
          </p:cNvPr>
          <p:cNvSpPr txBox="1"/>
          <p:nvPr/>
        </p:nvSpPr>
        <p:spPr>
          <a:xfrm>
            <a:off x="5544783" y="1779499"/>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Approves and signs recommendation letter to OP</a:t>
            </a:r>
            <a:endParaRPr sz="800" b="1">
              <a:solidFill>
                <a:schemeClr val="lt1"/>
              </a:solidFill>
            </a:endParaRPr>
          </a:p>
        </p:txBody>
      </p:sp>
      <p:sp>
        <p:nvSpPr>
          <p:cNvPr id="22" name="Google Shape;80;p13">
            <a:extLst>
              <a:ext uri="{FF2B5EF4-FFF2-40B4-BE49-F238E27FC236}">
                <a16:creationId xmlns:a16="http://schemas.microsoft.com/office/drawing/2014/main" id="{B8ED827B-5A68-FA52-769B-77143255F8F4}"/>
              </a:ext>
            </a:extLst>
          </p:cNvPr>
          <p:cNvSpPr/>
          <p:nvPr/>
        </p:nvSpPr>
        <p:spPr>
          <a:xfrm rot="10800000">
            <a:off x="6879696" y="2104974"/>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p13">
            <a:extLst>
              <a:ext uri="{FF2B5EF4-FFF2-40B4-BE49-F238E27FC236}">
                <a16:creationId xmlns:a16="http://schemas.microsoft.com/office/drawing/2014/main" id="{0D1E5900-FFFF-2636-537A-A4F446C71059}"/>
              </a:ext>
            </a:extLst>
          </p:cNvPr>
          <p:cNvSpPr txBox="1"/>
          <p:nvPr/>
        </p:nvSpPr>
        <p:spPr>
          <a:xfrm rot="973">
            <a:off x="6890582" y="2147348"/>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1-2 Working Days</a:t>
            </a:r>
            <a:endParaRPr sz="500" b="1" dirty="0">
              <a:solidFill>
                <a:schemeClr val="lt1"/>
              </a:solidFill>
            </a:endParaRPr>
          </a:p>
        </p:txBody>
      </p:sp>
      <p:sp>
        <p:nvSpPr>
          <p:cNvPr id="24" name="Google Shape;82;p13">
            <a:extLst>
              <a:ext uri="{FF2B5EF4-FFF2-40B4-BE49-F238E27FC236}">
                <a16:creationId xmlns:a16="http://schemas.microsoft.com/office/drawing/2014/main" id="{777F28E9-87A2-AE6A-F174-C1C5BADBA21B}"/>
              </a:ext>
            </a:extLst>
          </p:cNvPr>
          <p:cNvSpPr/>
          <p:nvPr/>
        </p:nvSpPr>
        <p:spPr>
          <a:xfrm rot="10800000">
            <a:off x="6879671" y="1207374"/>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p13">
            <a:extLst>
              <a:ext uri="{FF2B5EF4-FFF2-40B4-BE49-F238E27FC236}">
                <a16:creationId xmlns:a16="http://schemas.microsoft.com/office/drawing/2014/main" id="{7A68537D-F17E-C03C-21FB-3F6A37BCC3E0}"/>
              </a:ext>
            </a:extLst>
          </p:cNvPr>
          <p:cNvSpPr txBox="1"/>
          <p:nvPr/>
        </p:nvSpPr>
        <p:spPr>
          <a:xfrm>
            <a:off x="6926121" y="1923499"/>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26" name="Google Shape;84;p13">
            <a:extLst>
              <a:ext uri="{FF2B5EF4-FFF2-40B4-BE49-F238E27FC236}">
                <a16:creationId xmlns:a16="http://schemas.microsoft.com/office/drawing/2014/main" id="{9AF227DA-5431-62B2-4096-1A0ABF517B2C}"/>
              </a:ext>
            </a:extLst>
          </p:cNvPr>
          <p:cNvSpPr txBox="1"/>
          <p:nvPr/>
        </p:nvSpPr>
        <p:spPr>
          <a:xfrm>
            <a:off x="6910821" y="1272674"/>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Transmittal of Request to OP for approval</a:t>
            </a:r>
            <a:endParaRPr sz="800" b="1">
              <a:solidFill>
                <a:schemeClr val="lt1"/>
              </a:solidFill>
            </a:endParaRPr>
          </a:p>
        </p:txBody>
      </p:sp>
      <p:sp>
        <p:nvSpPr>
          <p:cNvPr id="27" name="Google Shape;85;p13">
            <a:extLst>
              <a:ext uri="{FF2B5EF4-FFF2-40B4-BE49-F238E27FC236}">
                <a16:creationId xmlns:a16="http://schemas.microsoft.com/office/drawing/2014/main" id="{8FCB887C-CD6F-4180-2A3A-7212E6980AA2}"/>
              </a:ext>
            </a:extLst>
          </p:cNvPr>
          <p:cNvSpPr/>
          <p:nvPr/>
        </p:nvSpPr>
        <p:spPr>
          <a:xfrm>
            <a:off x="7779636" y="-22851"/>
            <a:ext cx="1364364" cy="1035720"/>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p13">
            <a:extLst>
              <a:ext uri="{FF2B5EF4-FFF2-40B4-BE49-F238E27FC236}">
                <a16:creationId xmlns:a16="http://schemas.microsoft.com/office/drawing/2014/main" id="{6A634808-EB25-B1F3-1EFB-FBD801EFBF9E}"/>
              </a:ext>
            </a:extLst>
          </p:cNvPr>
          <p:cNvSpPr txBox="1"/>
          <p:nvPr/>
        </p:nvSpPr>
        <p:spPr>
          <a:xfrm>
            <a:off x="8031783" y="370262"/>
            <a:ext cx="932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rgbClr val="FFFFFF"/>
                </a:solidFill>
              </a:rPr>
              <a:t>Return to Normalcy</a:t>
            </a:r>
            <a:endParaRPr sz="1200" b="1" dirty="0">
              <a:solidFill>
                <a:srgbClr val="FFFFFF"/>
              </a:solidFill>
            </a:endParaRPr>
          </a:p>
          <a:p>
            <a:pPr marL="0" lvl="0" indent="0" algn="ctr" rtl="0">
              <a:lnSpc>
                <a:spcPct val="115000"/>
              </a:lnSpc>
              <a:spcBef>
                <a:spcPts val="0"/>
              </a:spcBef>
              <a:spcAft>
                <a:spcPts val="0"/>
              </a:spcAft>
              <a:buNone/>
            </a:pPr>
            <a:endParaRPr sz="1200" b="1" dirty="0">
              <a:solidFill>
                <a:srgbClr val="FFFFFF"/>
              </a:solidFill>
            </a:endParaRPr>
          </a:p>
        </p:txBody>
      </p:sp>
      <p:sp>
        <p:nvSpPr>
          <p:cNvPr id="29" name="Google Shape;87;p13">
            <a:extLst>
              <a:ext uri="{FF2B5EF4-FFF2-40B4-BE49-F238E27FC236}">
                <a16:creationId xmlns:a16="http://schemas.microsoft.com/office/drawing/2014/main" id="{AFEA6C85-0547-995C-27F0-E2C36209747A}"/>
              </a:ext>
            </a:extLst>
          </p:cNvPr>
          <p:cNvSpPr/>
          <p:nvPr/>
        </p:nvSpPr>
        <p:spPr>
          <a:xfrm rot="10800000">
            <a:off x="50004" y="34418"/>
            <a:ext cx="6476935" cy="507309"/>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p13">
            <a:extLst>
              <a:ext uri="{FF2B5EF4-FFF2-40B4-BE49-F238E27FC236}">
                <a16:creationId xmlns:a16="http://schemas.microsoft.com/office/drawing/2014/main" id="{67FDAC33-56E7-7520-4BF6-5A7C3C35A774}"/>
              </a:ext>
            </a:extLst>
          </p:cNvPr>
          <p:cNvSpPr txBox="1"/>
          <p:nvPr/>
        </p:nvSpPr>
        <p:spPr>
          <a:xfrm>
            <a:off x="194327" y="36718"/>
            <a:ext cx="6332612" cy="52158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dirty="0">
                <a:solidFill>
                  <a:srgbClr val="FFFFFF"/>
                </a:solidFill>
              </a:rPr>
              <a:t>Process Flow for Phase III – Early Recovery Interventions of NGAs</a:t>
            </a:r>
          </a:p>
        </p:txBody>
      </p:sp>
      <p:sp>
        <p:nvSpPr>
          <p:cNvPr id="31" name="Google Shape;92;p13">
            <a:extLst>
              <a:ext uri="{FF2B5EF4-FFF2-40B4-BE49-F238E27FC236}">
                <a16:creationId xmlns:a16="http://schemas.microsoft.com/office/drawing/2014/main" id="{BB14C1B5-8D1F-3402-B2EF-71B6DF4E8692}"/>
              </a:ext>
            </a:extLst>
          </p:cNvPr>
          <p:cNvSpPr txBox="1"/>
          <p:nvPr/>
        </p:nvSpPr>
        <p:spPr>
          <a:xfrm>
            <a:off x="288651" y="1300264"/>
            <a:ext cx="148264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900" b="1" dirty="0">
              <a:solidFill>
                <a:schemeClr val="dk1"/>
              </a:solidFill>
            </a:endParaRPr>
          </a:p>
          <a:p>
            <a:pPr marL="0" lvl="0" indent="0" algn="ctr" rtl="0">
              <a:lnSpc>
                <a:spcPct val="115000"/>
              </a:lnSpc>
              <a:spcBef>
                <a:spcPts val="0"/>
              </a:spcBef>
              <a:spcAft>
                <a:spcPts val="0"/>
              </a:spcAft>
              <a:buNone/>
            </a:pPr>
            <a:endParaRPr sz="900" b="1" dirty="0">
              <a:solidFill>
                <a:schemeClr val="lt1"/>
              </a:solidFill>
            </a:endParaRPr>
          </a:p>
        </p:txBody>
      </p:sp>
      <p:sp>
        <p:nvSpPr>
          <p:cNvPr id="32" name="Google Shape;102;p13">
            <a:extLst>
              <a:ext uri="{FF2B5EF4-FFF2-40B4-BE49-F238E27FC236}">
                <a16:creationId xmlns:a16="http://schemas.microsoft.com/office/drawing/2014/main" id="{7EC7FC09-6158-3D18-32D1-E52D23EDE853}"/>
              </a:ext>
            </a:extLst>
          </p:cNvPr>
          <p:cNvSpPr/>
          <p:nvPr/>
        </p:nvSpPr>
        <p:spPr>
          <a:xfrm rot="3924353">
            <a:off x="4718621" y="1159637"/>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p13">
            <a:extLst>
              <a:ext uri="{FF2B5EF4-FFF2-40B4-BE49-F238E27FC236}">
                <a16:creationId xmlns:a16="http://schemas.microsoft.com/office/drawing/2014/main" id="{1D7533C4-93BA-AB54-6DBE-4B7B9C6E7AA1}"/>
              </a:ext>
            </a:extLst>
          </p:cNvPr>
          <p:cNvSpPr/>
          <p:nvPr/>
        </p:nvSpPr>
        <p:spPr>
          <a:xfrm>
            <a:off x="4669684" y="1491574"/>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p13">
            <a:extLst>
              <a:ext uri="{FF2B5EF4-FFF2-40B4-BE49-F238E27FC236}">
                <a16:creationId xmlns:a16="http://schemas.microsoft.com/office/drawing/2014/main" id="{7A60E582-52C2-4E01-646A-BBB80F3E1249}"/>
              </a:ext>
            </a:extLst>
          </p:cNvPr>
          <p:cNvSpPr txBox="1"/>
          <p:nvPr/>
        </p:nvSpPr>
        <p:spPr>
          <a:xfrm>
            <a:off x="4669696" y="1501649"/>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4</a:t>
            </a:r>
            <a:endParaRPr b="1" u="sng" dirty="0">
              <a:solidFill>
                <a:schemeClr val="dk1"/>
              </a:solidFill>
            </a:endParaRPr>
          </a:p>
        </p:txBody>
      </p:sp>
      <p:sp>
        <p:nvSpPr>
          <p:cNvPr id="35" name="Google Shape;105;p13">
            <a:extLst>
              <a:ext uri="{FF2B5EF4-FFF2-40B4-BE49-F238E27FC236}">
                <a16:creationId xmlns:a16="http://schemas.microsoft.com/office/drawing/2014/main" id="{ECCC75B9-BE66-370D-AACD-82305E60E539}"/>
              </a:ext>
            </a:extLst>
          </p:cNvPr>
          <p:cNvSpPr/>
          <p:nvPr/>
        </p:nvSpPr>
        <p:spPr>
          <a:xfrm rot="3924353">
            <a:off x="5866359" y="711875"/>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p13">
            <a:extLst>
              <a:ext uri="{FF2B5EF4-FFF2-40B4-BE49-F238E27FC236}">
                <a16:creationId xmlns:a16="http://schemas.microsoft.com/office/drawing/2014/main" id="{4B22AC3B-5014-D188-4C60-F9E607C76A22}"/>
              </a:ext>
            </a:extLst>
          </p:cNvPr>
          <p:cNvSpPr/>
          <p:nvPr/>
        </p:nvSpPr>
        <p:spPr>
          <a:xfrm>
            <a:off x="5817421" y="1043812"/>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p13">
            <a:extLst>
              <a:ext uri="{FF2B5EF4-FFF2-40B4-BE49-F238E27FC236}">
                <a16:creationId xmlns:a16="http://schemas.microsoft.com/office/drawing/2014/main" id="{F1126634-B4B5-5151-065B-29938F83C405}"/>
              </a:ext>
            </a:extLst>
          </p:cNvPr>
          <p:cNvSpPr txBox="1"/>
          <p:nvPr/>
        </p:nvSpPr>
        <p:spPr>
          <a:xfrm>
            <a:off x="5817434" y="1066086"/>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5</a:t>
            </a:r>
            <a:endParaRPr b="1" u="sng" dirty="0">
              <a:solidFill>
                <a:schemeClr val="dk1"/>
              </a:solidFill>
            </a:endParaRPr>
          </a:p>
        </p:txBody>
      </p:sp>
      <p:sp>
        <p:nvSpPr>
          <p:cNvPr id="38" name="Google Shape;108;p13">
            <a:extLst>
              <a:ext uri="{FF2B5EF4-FFF2-40B4-BE49-F238E27FC236}">
                <a16:creationId xmlns:a16="http://schemas.microsoft.com/office/drawing/2014/main" id="{EE11FFD1-024B-4D1A-647F-5FFD9C35DEFF}"/>
              </a:ext>
            </a:extLst>
          </p:cNvPr>
          <p:cNvSpPr/>
          <p:nvPr/>
        </p:nvSpPr>
        <p:spPr>
          <a:xfrm rot="3924353">
            <a:off x="7014097" y="330888"/>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9;p13">
            <a:extLst>
              <a:ext uri="{FF2B5EF4-FFF2-40B4-BE49-F238E27FC236}">
                <a16:creationId xmlns:a16="http://schemas.microsoft.com/office/drawing/2014/main" id="{E9060DED-8217-15BD-B440-E4E984EB7726}"/>
              </a:ext>
            </a:extLst>
          </p:cNvPr>
          <p:cNvSpPr/>
          <p:nvPr/>
        </p:nvSpPr>
        <p:spPr>
          <a:xfrm>
            <a:off x="7059084" y="631837"/>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p13">
            <a:extLst>
              <a:ext uri="{FF2B5EF4-FFF2-40B4-BE49-F238E27FC236}">
                <a16:creationId xmlns:a16="http://schemas.microsoft.com/office/drawing/2014/main" id="{B3F0D79F-EBBB-6654-7F42-62462C7D23E3}"/>
              </a:ext>
            </a:extLst>
          </p:cNvPr>
          <p:cNvSpPr txBox="1"/>
          <p:nvPr/>
        </p:nvSpPr>
        <p:spPr>
          <a:xfrm>
            <a:off x="7059096" y="672662"/>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6</a:t>
            </a:r>
            <a:endParaRPr b="1" u="sng" dirty="0">
              <a:solidFill>
                <a:schemeClr val="dk1"/>
              </a:solidFill>
            </a:endParaRPr>
          </a:p>
        </p:txBody>
      </p:sp>
      <p:sp>
        <p:nvSpPr>
          <p:cNvPr id="41" name="Google Shape;115;p13">
            <a:extLst>
              <a:ext uri="{FF2B5EF4-FFF2-40B4-BE49-F238E27FC236}">
                <a16:creationId xmlns:a16="http://schemas.microsoft.com/office/drawing/2014/main" id="{6ADA499C-5CD0-F056-DDE2-CC89A0A08C2F}"/>
              </a:ext>
            </a:extLst>
          </p:cNvPr>
          <p:cNvSpPr/>
          <p:nvPr/>
        </p:nvSpPr>
        <p:spPr>
          <a:xfrm rot="3924353">
            <a:off x="1861569" y="2367901"/>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6;p13">
            <a:extLst>
              <a:ext uri="{FF2B5EF4-FFF2-40B4-BE49-F238E27FC236}">
                <a16:creationId xmlns:a16="http://schemas.microsoft.com/office/drawing/2014/main" id="{1479FA5C-55B0-8628-4907-DA9CC4B59A33}"/>
              </a:ext>
            </a:extLst>
          </p:cNvPr>
          <p:cNvSpPr/>
          <p:nvPr/>
        </p:nvSpPr>
        <p:spPr>
          <a:xfrm>
            <a:off x="1812631" y="269983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7;p13">
            <a:extLst>
              <a:ext uri="{FF2B5EF4-FFF2-40B4-BE49-F238E27FC236}">
                <a16:creationId xmlns:a16="http://schemas.microsoft.com/office/drawing/2014/main" id="{522A4E68-8FBC-153B-91C9-539F6081C5FF}"/>
              </a:ext>
            </a:extLst>
          </p:cNvPr>
          <p:cNvSpPr txBox="1"/>
          <p:nvPr/>
        </p:nvSpPr>
        <p:spPr>
          <a:xfrm>
            <a:off x="1828744" y="2731788"/>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2</a:t>
            </a:r>
            <a:endParaRPr b="1" u="sng">
              <a:solidFill>
                <a:schemeClr val="dk1"/>
              </a:solidFill>
            </a:endParaRPr>
          </a:p>
        </p:txBody>
      </p:sp>
      <p:cxnSp>
        <p:nvCxnSpPr>
          <p:cNvPr id="44" name="Google Shape;118;p13">
            <a:extLst>
              <a:ext uri="{FF2B5EF4-FFF2-40B4-BE49-F238E27FC236}">
                <a16:creationId xmlns:a16="http://schemas.microsoft.com/office/drawing/2014/main" id="{9B8D03AE-6B0D-0775-7828-AC9105FF0EC8}"/>
              </a:ext>
            </a:extLst>
          </p:cNvPr>
          <p:cNvCxnSpPr/>
          <p:nvPr/>
        </p:nvCxnSpPr>
        <p:spPr>
          <a:xfrm>
            <a:off x="4258207" y="3187117"/>
            <a:ext cx="0" cy="429600"/>
          </a:xfrm>
          <a:prstGeom prst="straightConnector1">
            <a:avLst/>
          </a:prstGeom>
          <a:noFill/>
          <a:ln w="38100" cap="flat" cmpd="sng">
            <a:solidFill>
              <a:srgbClr val="FF0000"/>
            </a:solidFill>
            <a:prstDash val="solid"/>
            <a:round/>
            <a:headEnd type="none" w="med" len="med"/>
            <a:tailEnd type="none" w="med" len="med"/>
          </a:ln>
        </p:spPr>
      </p:cxnSp>
      <p:sp>
        <p:nvSpPr>
          <p:cNvPr id="45" name="Google Shape;54;p13">
            <a:extLst>
              <a:ext uri="{FF2B5EF4-FFF2-40B4-BE49-F238E27FC236}">
                <a16:creationId xmlns:a16="http://schemas.microsoft.com/office/drawing/2014/main" id="{667C9B13-0DC3-0231-5304-DBCFECBB46A1}"/>
              </a:ext>
            </a:extLst>
          </p:cNvPr>
          <p:cNvSpPr/>
          <p:nvPr/>
        </p:nvSpPr>
        <p:spPr>
          <a:xfrm>
            <a:off x="160977" y="3648577"/>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p13">
            <a:extLst>
              <a:ext uri="{FF2B5EF4-FFF2-40B4-BE49-F238E27FC236}">
                <a16:creationId xmlns:a16="http://schemas.microsoft.com/office/drawing/2014/main" id="{167766D7-3F8C-D169-013E-AF7741BEFC35}"/>
              </a:ext>
            </a:extLst>
          </p:cNvPr>
          <p:cNvSpPr txBox="1"/>
          <p:nvPr/>
        </p:nvSpPr>
        <p:spPr>
          <a:xfrm>
            <a:off x="194327" y="3740689"/>
            <a:ext cx="1059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1-2 Weeks</a:t>
            </a:r>
            <a:endParaRPr sz="800" b="1" dirty="0">
              <a:solidFill>
                <a:schemeClr val="lt1"/>
              </a:solidFill>
            </a:endParaRPr>
          </a:p>
        </p:txBody>
      </p:sp>
      <p:sp>
        <p:nvSpPr>
          <p:cNvPr id="47" name="Google Shape;56;p13">
            <a:extLst>
              <a:ext uri="{FF2B5EF4-FFF2-40B4-BE49-F238E27FC236}">
                <a16:creationId xmlns:a16="http://schemas.microsoft.com/office/drawing/2014/main" id="{D0E7D851-2735-1EEF-FB73-8A113B5DA494}"/>
              </a:ext>
            </a:extLst>
          </p:cNvPr>
          <p:cNvSpPr/>
          <p:nvPr/>
        </p:nvSpPr>
        <p:spPr>
          <a:xfrm>
            <a:off x="160427" y="4043061"/>
            <a:ext cx="1127400" cy="7494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p13">
            <a:extLst>
              <a:ext uri="{FF2B5EF4-FFF2-40B4-BE49-F238E27FC236}">
                <a16:creationId xmlns:a16="http://schemas.microsoft.com/office/drawing/2014/main" id="{1D76C57A-F5DE-221A-7F24-8EF541A52E40}"/>
              </a:ext>
            </a:extLst>
          </p:cNvPr>
          <p:cNvSpPr txBox="1"/>
          <p:nvPr/>
        </p:nvSpPr>
        <p:spPr>
          <a:xfrm>
            <a:off x="148720" y="4028024"/>
            <a:ext cx="11541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RDANA Team</a:t>
            </a:r>
            <a:endParaRPr sz="800" b="1" u="sng" dirty="0">
              <a:solidFill>
                <a:schemeClr val="dk1"/>
              </a:solidFill>
            </a:endParaRPr>
          </a:p>
        </p:txBody>
      </p:sp>
      <p:sp>
        <p:nvSpPr>
          <p:cNvPr id="49" name="Google Shape;58;p13">
            <a:extLst>
              <a:ext uri="{FF2B5EF4-FFF2-40B4-BE49-F238E27FC236}">
                <a16:creationId xmlns:a16="http://schemas.microsoft.com/office/drawing/2014/main" id="{E2BE4D1C-90E1-EE74-4BF4-B3044F0D20A6}"/>
              </a:ext>
            </a:extLst>
          </p:cNvPr>
          <p:cNvSpPr txBox="1"/>
          <p:nvPr/>
        </p:nvSpPr>
        <p:spPr>
          <a:xfrm>
            <a:off x="106003" y="4315058"/>
            <a:ext cx="1211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PH" sz="800" dirty="0">
                <a:solidFill>
                  <a:schemeClr val="dk1"/>
                </a:solidFill>
              </a:rPr>
              <a:t>Assessment of Initial Damages and Needs for Early Recovery</a:t>
            </a:r>
            <a:endParaRPr sz="800" dirty="0">
              <a:solidFill>
                <a:schemeClr val="dk1"/>
              </a:solidFill>
            </a:endParaRPr>
          </a:p>
          <a:p>
            <a:pPr marL="0" lvl="0" indent="0" algn="ctr" rtl="0">
              <a:spcBef>
                <a:spcPts val="0"/>
              </a:spcBef>
              <a:spcAft>
                <a:spcPts val="0"/>
              </a:spcAft>
              <a:buNone/>
            </a:pPr>
            <a:endParaRPr sz="800" b="1" u="sng" dirty="0">
              <a:solidFill>
                <a:schemeClr val="dk1"/>
              </a:solidFill>
            </a:endParaRPr>
          </a:p>
        </p:txBody>
      </p:sp>
      <p:sp>
        <p:nvSpPr>
          <p:cNvPr id="50" name="Google Shape;111;p13">
            <a:extLst>
              <a:ext uri="{FF2B5EF4-FFF2-40B4-BE49-F238E27FC236}">
                <a16:creationId xmlns:a16="http://schemas.microsoft.com/office/drawing/2014/main" id="{82AAB269-3CFB-2FEA-CB84-14BAB47D8CBB}"/>
              </a:ext>
            </a:extLst>
          </p:cNvPr>
          <p:cNvSpPr/>
          <p:nvPr/>
        </p:nvSpPr>
        <p:spPr>
          <a:xfrm rot="3924353">
            <a:off x="508281" y="2870859"/>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2;p13">
            <a:extLst>
              <a:ext uri="{FF2B5EF4-FFF2-40B4-BE49-F238E27FC236}">
                <a16:creationId xmlns:a16="http://schemas.microsoft.com/office/drawing/2014/main" id="{613CE646-171C-45A6-D3A7-4FE3C758FDA0}"/>
              </a:ext>
            </a:extLst>
          </p:cNvPr>
          <p:cNvSpPr/>
          <p:nvPr/>
        </p:nvSpPr>
        <p:spPr>
          <a:xfrm>
            <a:off x="459344" y="3202796"/>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3;p13">
            <a:extLst>
              <a:ext uri="{FF2B5EF4-FFF2-40B4-BE49-F238E27FC236}">
                <a16:creationId xmlns:a16="http://schemas.microsoft.com/office/drawing/2014/main" id="{506B6AB4-B8A2-3479-C524-DA1D637518E3}"/>
              </a:ext>
            </a:extLst>
          </p:cNvPr>
          <p:cNvSpPr txBox="1"/>
          <p:nvPr/>
        </p:nvSpPr>
        <p:spPr>
          <a:xfrm>
            <a:off x="459356" y="3253646"/>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cxnSp>
        <p:nvCxnSpPr>
          <p:cNvPr id="53" name="Google Shape;68;p13">
            <a:extLst>
              <a:ext uri="{FF2B5EF4-FFF2-40B4-BE49-F238E27FC236}">
                <a16:creationId xmlns:a16="http://schemas.microsoft.com/office/drawing/2014/main" id="{7FF2BA36-34B7-E23F-1B69-84FA09F9517A}"/>
              </a:ext>
            </a:extLst>
          </p:cNvPr>
          <p:cNvCxnSpPr/>
          <p:nvPr/>
        </p:nvCxnSpPr>
        <p:spPr>
          <a:xfrm>
            <a:off x="4258026" y="1365190"/>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54" name="Google Shape;68;p13">
            <a:extLst>
              <a:ext uri="{FF2B5EF4-FFF2-40B4-BE49-F238E27FC236}">
                <a16:creationId xmlns:a16="http://schemas.microsoft.com/office/drawing/2014/main" id="{A4E15DA7-D170-8986-1C97-EE4203A9E507}"/>
              </a:ext>
            </a:extLst>
          </p:cNvPr>
          <p:cNvCxnSpPr/>
          <p:nvPr/>
        </p:nvCxnSpPr>
        <p:spPr>
          <a:xfrm>
            <a:off x="4258026" y="784520"/>
            <a:ext cx="0" cy="429600"/>
          </a:xfrm>
          <a:prstGeom prst="straightConnector1">
            <a:avLst/>
          </a:prstGeom>
          <a:noFill/>
          <a:ln w="38100" cap="flat" cmpd="sng">
            <a:solidFill>
              <a:srgbClr val="FF0000"/>
            </a:solidFill>
            <a:prstDash val="solid"/>
            <a:round/>
            <a:headEnd type="none" w="med" len="med"/>
            <a:tailEnd type="none" w="med" len="med"/>
          </a:ln>
        </p:spPr>
      </p:cxnSp>
      <p:sp>
        <p:nvSpPr>
          <p:cNvPr id="55" name="Google Shape;54;p13">
            <a:extLst>
              <a:ext uri="{FF2B5EF4-FFF2-40B4-BE49-F238E27FC236}">
                <a16:creationId xmlns:a16="http://schemas.microsoft.com/office/drawing/2014/main" id="{1798E965-0199-C23A-B204-F5F053B8C6F8}"/>
              </a:ext>
            </a:extLst>
          </p:cNvPr>
          <p:cNvSpPr/>
          <p:nvPr/>
        </p:nvSpPr>
        <p:spPr>
          <a:xfrm>
            <a:off x="2927547" y="2734521"/>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p13">
            <a:extLst>
              <a:ext uri="{FF2B5EF4-FFF2-40B4-BE49-F238E27FC236}">
                <a16:creationId xmlns:a16="http://schemas.microsoft.com/office/drawing/2014/main" id="{427C171E-8FA8-4F86-9FF6-F95ABF6FDF9B}"/>
              </a:ext>
            </a:extLst>
          </p:cNvPr>
          <p:cNvSpPr txBox="1"/>
          <p:nvPr/>
        </p:nvSpPr>
        <p:spPr>
          <a:xfrm>
            <a:off x="2960897" y="2826633"/>
            <a:ext cx="1059600" cy="197700"/>
          </a:xfrm>
          <a:prstGeom prst="rect">
            <a:avLst/>
          </a:prstGeom>
          <a:noFill/>
          <a:ln>
            <a:noFill/>
          </a:ln>
        </p:spPr>
        <p:txBody>
          <a:bodyPr spcFirstLastPara="1" wrap="square" lIns="91425" tIns="91425" rIns="91425" bIns="91425" anchor="ctr" anchorCtr="0">
            <a:noAutofit/>
          </a:bodyPr>
          <a:lstStyle/>
          <a:p>
            <a:pPr lvl="0" algn="ctr">
              <a:lnSpc>
                <a:spcPct val="115000"/>
              </a:lnSpc>
              <a:buClr>
                <a:schemeClr val="dk1"/>
              </a:buClr>
              <a:buSzPts val="1100"/>
            </a:pPr>
            <a:r>
              <a:rPr lang="en-PH" sz="800" b="1" dirty="0">
                <a:solidFill>
                  <a:srgbClr val="FFFFFF"/>
                </a:solidFill>
              </a:rPr>
              <a:t>1-2 Weeks</a:t>
            </a:r>
            <a:endParaRPr lang="en-PH" sz="800" dirty="0">
              <a:solidFill>
                <a:srgbClr val="FFFFFF"/>
              </a:solidFill>
            </a:endParaRPr>
          </a:p>
        </p:txBody>
      </p:sp>
      <p:sp>
        <p:nvSpPr>
          <p:cNvPr id="57" name="Google Shape;56;p13">
            <a:extLst>
              <a:ext uri="{FF2B5EF4-FFF2-40B4-BE49-F238E27FC236}">
                <a16:creationId xmlns:a16="http://schemas.microsoft.com/office/drawing/2014/main" id="{0E34FF52-0F1D-6419-7323-47BB702A533B}"/>
              </a:ext>
            </a:extLst>
          </p:cNvPr>
          <p:cNvSpPr/>
          <p:nvPr/>
        </p:nvSpPr>
        <p:spPr>
          <a:xfrm>
            <a:off x="2926997" y="3129005"/>
            <a:ext cx="1127400" cy="1225408"/>
          </a:xfrm>
          <a:prstGeom prst="rect">
            <a:avLst/>
          </a:prstGeom>
          <a:solidFill>
            <a:srgbClr val="D6D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PH" sz="900" dirty="0"/>
          </a:p>
          <a:p>
            <a:pPr marL="0" lvl="0" indent="0" algn="ctr" rtl="0">
              <a:spcBef>
                <a:spcPts val="0"/>
              </a:spcBef>
              <a:spcAft>
                <a:spcPts val="0"/>
              </a:spcAft>
              <a:buNone/>
            </a:pPr>
            <a:endParaRPr lang="en-PH" sz="900" dirty="0"/>
          </a:p>
          <a:p>
            <a:pPr marL="0" lvl="0" indent="0" algn="ctr" rtl="0">
              <a:spcBef>
                <a:spcPts val="0"/>
              </a:spcBef>
              <a:spcAft>
                <a:spcPts val="0"/>
              </a:spcAft>
              <a:buNone/>
            </a:pPr>
            <a:r>
              <a:rPr lang="en-PH" sz="900" dirty="0"/>
              <a:t>Request Preparation and Submission for Budget Augmentation from NDRRMF</a:t>
            </a:r>
            <a:endParaRPr sz="900" dirty="0"/>
          </a:p>
        </p:txBody>
      </p:sp>
      <p:sp>
        <p:nvSpPr>
          <p:cNvPr id="58" name="Google Shape;57;p13">
            <a:extLst>
              <a:ext uri="{FF2B5EF4-FFF2-40B4-BE49-F238E27FC236}">
                <a16:creationId xmlns:a16="http://schemas.microsoft.com/office/drawing/2014/main" id="{721DA73E-28AF-4B59-9444-C10F2B50C56A}"/>
              </a:ext>
            </a:extLst>
          </p:cNvPr>
          <p:cNvSpPr txBox="1"/>
          <p:nvPr/>
        </p:nvSpPr>
        <p:spPr>
          <a:xfrm>
            <a:off x="2915290" y="3100421"/>
            <a:ext cx="1154100" cy="3041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Implementing Agency</a:t>
            </a:r>
            <a:endParaRPr sz="800" b="1" u="sng" dirty="0">
              <a:solidFill>
                <a:schemeClr val="dk1"/>
              </a:solidFill>
            </a:endParaRPr>
          </a:p>
        </p:txBody>
      </p:sp>
      <p:sp>
        <p:nvSpPr>
          <p:cNvPr id="59" name="Google Shape;111;p13">
            <a:extLst>
              <a:ext uri="{FF2B5EF4-FFF2-40B4-BE49-F238E27FC236}">
                <a16:creationId xmlns:a16="http://schemas.microsoft.com/office/drawing/2014/main" id="{64877C4F-C12F-7C42-82BA-697F9CADED80}"/>
              </a:ext>
            </a:extLst>
          </p:cNvPr>
          <p:cNvSpPr/>
          <p:nvPr/>
        </p:nvSpPr>
        <p:spPr>
          <a:xfrm rot="3924353">
            <a:off x="3233816" y="1843405"/>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p13">
            <a:extLst>
              <a:ext uri="{FF2B5EF4-FFF2-40B4-BE49-F238E27FC236}">
                <a16:creationId xmlns:a16="http://schemas.microsoft.com/office/drawing/2014/main" id="{AF404475-BFC1-896F-5029-94F505EFC0A2}"/>
              </a:ext>
            </a:extLst>
          </p:cNvPr>
          <p:cNvSpPr/>
          <p:nvPr/>
        </p:nvSpPr>
        <p:spPr>
          <a:xfrm>
            <a:off x="3225914" y="2157362"/>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p13">
            <a:extLst>
              <a:ext uri="{FF2B5EF4-FFF2-40B4-BE49-F238E27FC236}">
                <a16:creationId xmlns:a16="http://schemas.microsoft.com/office/drawing/2014/main" id="{0379C8F5-4BF0-ED9A-2F67-5ABEA260B19E}"/>
              </a:ext>
            </a:extLst>
          </p:cNvPr>
          <p:cNvSpPr txBox="1"/>
          <p:nvPr/>
        </p:nvSpPr>
        <p:spPr>
          <a:xfrm>
            <a:off x="3225914" y="2189312"/>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3</a:t>
            </a:r>
            <a:endParaRPr b="1" u="sng" dirty="0">
              <a:solidFill>
                <a:schemeClr val="dk1"/>
              </a:solidFill>
            </a:endParaRPr>
          </a:p>
        </p:txBody>
      </p:sp>
      <p:sp>
        <p:nvSpPr>
          <p:cNvPr id="62" name="Speech Bubble: Oval 61">
            <a:extLst>
              <a:ext uri="{FF2B5EF4-FFF2-40B4-BE49-F238E27FC236}">
                <a16:creationId xmlns:a16="http://schemas.microsoft.com/office/drawing/2014/main" id="{029B5681-47C2-0368-B701-D87F0A78DFD0}"/>
              </a:ext>
            </a:extLst>
          </p:cNvPr>
          <p:cNvSpPr/>
          <p:nvPr/>
        </p:nvSpPr>
        <p:spPr>
          <a:xfrm>
            <a:off x="1911272" y="986564"/>
            <a:ext cx="1736732" cy="1018874"/>
          </a:xfrm>
          <a:prstGeom prst="wedgeEllipseCallout">
            <a:avLst>
              <a:gd name="adj1" fmla="val -27920"/>
              <a:gd name="adj2" fmla="val 883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900" dirty="0"/>
              <a:t>NGAs initially provide funds for program implementation.</a:t>
            </a:r>
          </a:p>
        </p:txBody>
      </p:sp>
      <p:sp>
        <p:nvSpPr>
          <p:cNvPr id="63" name="Google Shape;100;p13">
            <a:extLst>
              <a:ext uri="{FF2B5EF4-FFF2-40B4-BE49-F238E27FC236}">
                <a16:creationId xmlns:a16="http://schemas.microsoft.com/office/drawing/2014/main" id="{84BC789B-C2A8-7681-4D5E-38890A2FDA0E}"/>
              </a:ext>
            </a:extLst>
          </p:cNvPr>
          <p:cNvSpPr/>
          <p:nvPr/>
        </p:nvSpPr>
        <p:spPr>
          <a:xfrm>
            <a:off x="8079252" y="1103668"/>
            <a:ext cx="968100" cy="733550"/>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1;p13">
            <a:extLst>
              <a:ext uri="{FF2B5EF4-FFF2-40B4-BE49-F238E27FC236}">
                <a16:creationId xmlns:a16="http://schemas.microsoft.com/office/drawing/2014/main" id="{837C109C-7D65-578E-968A-AD6EB7B3F769}"/>
              </a:ext>
            </a:extLst>
          </p:cNvPr>
          <p:cNvSpPr txBox="1"/>
          <p:nvPr/>
        </p:nvSpPr>
        <p:spPr>
          <a:xfrm>
            <a:off x="7999602" y="1351824"/>
            <a:ext cx="1127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7-12 Working days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31695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ppt_x"/>
                                          </p:val>
                                        </p:tav>
                                        <p:tav tm="100000">
                                          <p:val>
                                            <p:strVal val="#ppt_x"/>
                                          </p:val>
                                        </p:tav>
                                      </p:tavLst>
                                    </p:anim>
                                    <p:anim calcmode="lin" valueType="num">
                                      <p:cBhvr additive="base">
                                        <p:cTn id="124" dur="500" fill="hold"/>
                                        <p:tgtEl>
                                          <p:spTgt spid="2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500" fill="hold"/>
                                        <p:tgtEl>
                                          <p:spTgt spid="26"/>
                                        </p:tgtEl>
                                        <p:attrNameLst>
                                          <p:attrName>ppt_x</p:attrName>
                                        </p:attrNameLst>
                                      </p:cBhvr>
                                      <p:tavLst>
                                        <p:tav tm="0">
                                          <p:val>
                                            <p:strVal val="#ppt_x"/>
                                          </p:val>
                                        </p:tav>
                                        <p:tav tm="100000">
                                          <p:val>
                                            <p:strVal val="#ppt_x"/>
                                          </p:val>
                                        </p:tav>
                                      </p:tavLst>
                                    </p:anim>
                                    <p:anim calcmode="lin" valueType="num">
                                      <p:cBhvr additive="base">
                                        <p:cTn id="128" dur="500" fill="hold"/>
                                        <p:tgtEl>
                                          <p:spTgt spid="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fill="hold"/>
                                        <p:tgtEl>
                                          <p:spTgt spid="39"/>
                                        </p:tgtEl>
                                        <p:attrNameLst>
                                          <p:attrName>ppt_x</p:attrName>
                                        </p:attrNameLst>
                                      </p:cBhvr>
                                      <p:tavLst>
                                        <p:tav tm="0">
                                          <p:val>
                                            <p:strVal val="#ppt_x"/>
                                          </p:val>
                                        </p:tav>
                                        <p:tav tm="100000">
                                          <p:val>
                                            <p:strVal val="#ppt_x"/>
                                          </p:val>
                                        </p:tav>
                                      </p:tavLst>
                                    </p:anim>
                                    <p:anim calcmode="lin" valueType="num">
                                      <p:cBhvr additive="base">
                                        <p:cTn id="132" dur="500" fill="hold"/>
                                        <p:tgtEl>
                                          <p:spTgt spid="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additive="base">
                                        <p:cTn id="139" dur="500" fill="hold"/>
                                        <p:tgtEl>
                                          <p:spTgt spid="38"/>
                                        </p:tgtEl>
                                        <p:attrNameLst>
                                          <p:attrName>ppt_x</p:attrName>
                                        </p:attrNameLst>
                                      </p:cBhvr>
                                      <p:tavLst>
                                        <p:tav tm="0">
                                          <p:val>
                                            <p:strVal val="#ppt_x"/>
                                          </p:val>
                                        </p:tav>
                                        <p:tav tm="100000">
                                          <p:val>
                                            <p:strVal val="#ppt_x"/>
                                          </p:val>
                                        </p:tav>
                                      </p:tavLst>
                                    </p:anim>
                                    <p:anim calcmode="lin" valueType="num">
                                      <p:cBhvr additive="base">
                                        <p:cTn id="140" dur="500" fill="hold"/>
                                        <p:tgtEl>
                                          <p:spTgt spid="3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ppt_x"/>
                                          </p:val>
                                        </p:tav>
                                        <p:tav tm="100000">
                                          <p:val>
                                            <p:strVal val="#ppt_x"/>
                                          </p:val>
                                        </p:tav>
                                      </p:tavLst>
                                    </p:anim>
                                    <p:anim calcmode="lin" valueType="num">
                                      <p:cBhvr additive="base">
                                        <p:cTn id="144" dur="500" fill="hold"/>
                                        <p:tgtEl>
                                          <p:spTgt spid="2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7"/>
                                        </p:tgtEl>
                                        <p:attrNameLst>
                                          <p:attrName>style.visibility</p:attrName>
                                        </p:attrNameLst>
                                      </p:cBhvr>
                                      <p:to>
                                        <p:strVal val="visible"/>
                                      </p:to>
                                    </p:set>
                                    <p:anim calcmode="lin" valueType="num">
                                      <p:cBhvr additive="base">
                                        <p:cTn id="147" dur="500" fill="hold"/>
                                        <p:tgtEl>
                                          <p:spTgt spid="27"/>
                                        </p:tgtEl>
                                        <p:attrNameLst>
                                          <p:attrName>ppt_x</p:attrName>
                                        </p:attrNameLst>
                                      </p:cBhvr>
                                      <p:tavLst>
                                        <p:tav tm="0">
                                          <p:val>
                                            <p:strVal val="#ppt_x"/>
                                          </p:val>
                                        </p:tav>
                                        <p:tav tm="100000">
                                          <p:val>
                                            <p:strVal val="#ppt_x"/>
                                          </p:val>
                                        </p:tav>
                                      </p:tavLst>
                                    </p:anim>
                                    <p:anim calcmode="lin" valueType="num">
                                      <p:cBhvr additive="base">
                                        <p:cTn id="148" dur="500" fill="hold"/>
                                        <p:tgtEl>
                                          <p:spTgt spid="27"/>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 fill="hold"/>
                                        <p:tgtEl>
                                          <p:spTgt spid="45"/>
                                        </p:tgtEl>
                                        <p:attrNameLst>
                                          <p:attrName>ppt_x</p:attrName>
                                        </p:attrNameLst>
                                      </p:cBhvr>
                                      <p:tavLst>
                                        <p:tav tm="0">
                                          <p:val>
                                            <p:strVal val="#ppt_x"/>
                                          </p:val>
                                        </p:tav>
                                        <p:tav tm="100000">
                                          <p:val>
                                            <p:strVal val="#ppt_x"/>
                                          </p:val>
                                        </p:tav>
                                      </p:tavLst>
                                    </p:anim>
                                    <p:anim calcmode="lin" valueType="num">
                                      <p:cBhvr additive="base">
                                        <p:cTn id="152" dur="500" fill="hold"/>
                                        <p:tgtEl>
                                          <p:spTgt spid="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additive="base">
                                        <p:cTn id="155" dur="500" fill="hold"/>
                                        <p:tgtEl>
                                          <p:spTgt spid="46"/>
                                        </p:tgtEl>
                                        <p:attrNameLst>
                                          <p:attrName>ppt_x</p:attrName>
                                        </p:attrNameLst>
                                      </p:cBhvr>
                                      <p:tavLst>
                                        <p:tav tm="0">
                                          <p:val>
                                            <p:strVal val="#ppt_x"/>
                                          </p:val>
                                        </p:tav>
                                        <p:tav tm="100000">
                                          <p:val>
                                            <p:strVal val="#ppt_x"/>
                                          </p:val>
                                        </p:tav>
                                      </p:tavLst>
                                    </p:anim>
                                    <p:anim calcmode="lin" valueType="num">
                                      <p:cBhvr additive="base">
                                        <p:cTn id="156" dur="500" fill="hold"/>
                                        <p:tgtEl>
                                          <p:spTgt spid="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7"/>
                                        </p:tgtEl>
                                        <p:attrNameLst>
                                          <p:attrName>style.visibility</p:attrName>
                                        </p:attrNameLst>
                                      </p:cBhvr>
                                      <p:to>
                                        <p:strVal val="visible"/>
                                      </p:to>
                                    </p:set>
                                    <p:anim calcmode="lin" valueType="num">
                                      <p:cBhvr additive="base">
                                        <p:cTn id="159" dur="500" fill="hold"/>
                                        <p:tgtEl>
                                          <p:spTgt spid="47"/>
                                        </p:tgtEl>
                                        <p:attrNameLst>
                                          <p:attrName>ppt_x</p:attrName>
                                        </p:attrNameLst>
                                      </p:cBhvr>
                                      <p:tavLst>
                                        <p:tav tm="0">
                                          <p:val>
                                            <p:strVal val="#ppt_x"/>
                                          </p:val>
                                        </p:tav>
                                        <p:tav tm="100000">
                                          <p:val>
                                            <p:strVal val="#ppt_x"/>
                                          </p:val>
                                        </p:tav>
                                      </p:tavLst>
                                    </p:anim>
                                    <p:anim calcmode="lin" valueType="num">
                                      <p:cBhvr additive="base">
                                        <p:cTn id="160" dur="500" fill="hold"/>
                                        <p:tgtEl>
                                          <p:spTgt spid="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8"/>
                                        </p:tgtEl>
                                        <p:attrNameLst>
                                          <p:attrName>style.visibility</p:attrName>
                                        </p:attrNameLst>
                                      </p:cBhvr>
                                      <p:to>
                                        <p:strVal val="visible"/>
                                      </p:to>
                                    </p:set>
                                    <p:anim calcmode="lin" valueType="num">
                                      <p:cBhvr additive="base">
                                        <p:cTn id="163" dur="500" fill="hold"/>
                                        <p:tgtEl>
                                          <p:spTgt spid="48"/>
                                        </p:tgtEl>
                                        <p:attrNameLst>
                                          <p:attrName>ppt_x</p:attrName>
                                        </p:attrNameLst>
                                      </p:cBhvr>
                                      <p:tavLst>
                                        <p:tav tm="0">
                                          <p:val>
                                            <p:strVal val="#ppt_x"/>
                                          </p:val>
                                        </p:tav>
                                        <p:tav tm="100000">
                                          <p:val>
                                            <p:strVal val="#ppt_x"/>
                                          </p:val>
                                        </p:tav>
                                      </p:tavLst>
                                    </p:anim>
                                    <p:anim calcmode="lin" valueType="num">
                                      <p:cBhvr additive="base">
                                        <p:cTn id="164" dur="500" fill="hold"/>
                                        <p:tgtEl>
                                          <p:spTgt spid="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additive="base">
                                        <p:cTn id="167" dur="500" fill="hold"/>
                                        <p:tgtEl>
                                          <p:spTgt spid="49"/>
                                        </p:tgtEl>
                                        <p:attrNameLst>
                                          <p:attrName>ppt_x</p:attrName>
                                        </p:attrNameLst>
                                      </p:cBhvr>
                                      <p:tavLst>
                                        <p:tav tm="0">
                                          <p:val>
                                            <p:strVal val="#ppt_x"/>
                                          </p:val>
                                        </p:tav>
                                        <p:tav tm="100000">
                                          <p:val>
                                            <p:strVal val="#ppt_x"/>
                                          </p:val>
                                        </p:tav>
                                      </p:tavLst>
                                    </p:anim>
                                    <p:anim calcmode="lin" valueType="num">
                                      <p:cBhvr additive="base">
                                        <p:cTn id="168" dur="500" fill="hold"/>
                                        <p:tgtEl>
                                          <p:spTgt spid="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1"/>
                                        </p:tgtEl>
                                        <p:attrNameLst>
                                          <p:attrName>style.visibility</p:attrName>
                                        </p:attrNameLst>
                                      </p:cBhvr>
                                      <p:to>
                                        <p:strVal val="visible"/>
                                      </p:to>
                                    </p:set>
                                    <p:anim calcmode="lin" valueType="num">
                                      <p:cBhvr additive="base">
                                        <p:cTn id="171" dur="500" fill="hold"/>
                                        <p:tgtEl>
                                          <p:spTgt spid="51"/>
                                        </p:tgtEl>
                                        <p:attrNameLst>
                                          <p:attrName>ppt_x</p:attrName>
                                        </p:attrNameLst>
                                      </p:cBhvr>
                                      <p:tavLst>
                                        <p:tav tm="0">
                                          <p:val>
                                            <p:strVal val="#ppt_x"/>
                                          </p:val>
                                        </p:tav>
                                        <p:tav tm="100000">
                                          <p:val>
                                            <p:strVal val="#ppt_x"/>
                                          </p:val>
                                        </p:tav>
                                      </p:tavLst>
                                    </p:anim>
                                    <p:anim calcmode="lin" valueType="num">
                                      <p:cBhvr additive="base">
                                        <p:cTn id="172" dur="500" fill="hold"/>
                                        <p:tgtEl>
                                          <p:spTgt spid="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anim calcmode="lin" valueType="num">
                                      <p:cBhvr additive="base">
                                        <p:cTn id="175" dur="500" fill="hold"/>
                                        <p:tgtEl>
                                          <p:spTgt spid="52"/>
                                        </p:tgtEl>
                                        <p:attrNameLst>
                                          <p:attrName>ppt_x</p:attrName>
                                        </p:attrNameLst>
                                      </p:cBhvr>
                                      <p:tavLst>
                                        <p:tav tm="0">
                                          <p:val>
                                            <p:strVal val="#ppt_x"/>
                                          </p:val>
                                        </p:tav>
                                        <p:tav tm="100000">
                                          <p:val>
                                            <p:strVal val="#ppt_x"/>
                                          </p:val>
                                        </p:tav>
                                      </p:tavLst>
                                    </p:anim>
                                    <p:anim calcmode="lin" valueType="num">
                                      <p:cBhvr additive="base">
                                        <p:cTn id="176" dur="500" fill="hold"/>
                                        <p:tgtEl>
                                          <p:spTgt spid="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500" fill="hold"/>
                                        <p:tgtEl>
                                          <p:spTgt spid="50"/>
                                        </p:tgtEl>
                                        <p:attrNameLst>
                                          <p:attrName>ppt_x</p:attrName>
                                        </p:attrNameLst>
                                      </p:cBhvr>
                                      <p:tavLst>
                                        <p:tav tm="0">
                                          <p:val>
                                            <p:strVal val="#ppt_x"/>
                                          </p:val>
                                        </p:tav>
                                        <p:tav tm="100000">
                                          <p:val>
                                            <p:strVal val="#ppt_x"/>
                                          </p:val>
                                        </p:tav>
                                      </p:tavLst>
                                    </p:anim>
                                    <p:anim calcmode="lin" valueType="num">
                                      <p:cBhvr additive="base">
                                        <p:cTn id="180" dur="500" fill="hold"/>
                                        <p:tgtEl>
                                          <p:spTgt spid="50"/>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9"/>
                                        </p:tgtEl>
                                        <p:attrNameLst>
                                          <p:attrName>style.visibility</p:attrName>
                                        </p:attrNameLst>
                                      </p:cBhvr>
                                      <p:to>
                                        <p:strVal val="visible"/>
                                      </p:to>
                                    </p:set>
                                    <p:anim calcmode="lin" valueType="num">
                                      <p:cBhvr additive="base">
                                        <p:cTn id="183" dur="500" fill="hold"/>
                                        <p:tgtEl>
                                          <p:spTgt spid="29"/>
                                        </p:tgtEl>
                                        <p:attrNameLst>
                                          <p:attrName>ppt_x</p:attrName>
                                        </p:attrNameLst>
                                      </p:cBhvr>
                                      <p:tavLst>
                                        <p:tav tm="0">
                                          <p:val>
                                            <p:strVal val="#ppt_x"/>
                                          </p:val>
                                        </p:tav>
                                        <p:tav tm="100000">
                                          <p:val>
                                            <p:strVal val="#ppt_x"/>
                                          </p:val>
                                        </p:tav>
                                      </p:tavLst>
                                    </p:anim>
                                    <p:anim calcmode="lin" valueType="num">
                                      <p:cBhvr additive="base">
                                        <p:cTn id="184" dur="500" fill="hold"/>
                                        <p:tgtEl>
                                          <p:spTgt spid="2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0"/>
                                        </p:tgtEl>
                                        <p:attrNameLst>
                                          <p:attrName>style.visibility</p:attrName>
                                        </p:attrNameLst>
                                      </p:cBhvr>
                                      <p:to>
                                        <p:strVal val="visible"/>
                                      </p:to>
                                    </p:set>
                                    <p:anim calcmode="lin" valueType="num">
                                      <p:cBhvr additive="base">
                                        <p:cTn id="187" dur="500" fill="hold"/>
                                        <p:tgtEl>
                                          <p:spTgt spid="30"/>
                                        </p:tgtEl>
                                        <p:attrNameLst>
                                          <p:attrName>ppt_x</p:attrName>
                                        </p:attrNameLst>
                                      </p:cBhvr>
                                      <p:tavLst>
                                        <p:tav tm="0">
                                          <p:val>
                                            <p:strVal val="#ppt_x"/>
                                          </p:val>
                                        </p:tav>
                                        <p:tav tm="100000">
                                          <p:val>
                                            <p:strVal val="#ppt_x"/>
                                          </p:val>
                                        </p:tav>
                                      </p:tavLst>
                                    </p:anim>
                                    <p:anim calcmode="lin" valueType="num">
                                      <p:cBhvr additive="base">
                                        <p:cTn id="188" dur="500" fill="hold"/>
                                        <p:tgtEl>
                                          <p:spTgt spid="30"/>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53"/>
                                        </p:tgtEl>
                                        <p:attrNameLst>
                                          <p:attrName>style.visibility</p:attrName>
                                        </p:attrNameLst>
                                      </p:cBhvr>
                                      <p:to>
                                        <p:strVal val="visible"/>
                                      </p:to>
                                    </p:set>
                                    <p:anim calcmode="lin" valueType="num">
                                      <p:cBhvr additive="base">
                                        <p:cTn id="191" dur="500" fill="hold"/>
                                        <p:tgtEl>
                                          <p:spTgt spid="53"/>
                                        </p:tgtEl>
                                        <p:attrNameLst>
                                          <p:attrName>ppt_x</p:attrName>
                                        </p:attrNameLst>
                                      </p:cBhvr>
                                      <p:tavLst>
                                        <p:tav tm="0">
                                          <p:val>
                                            <p:strVal val="#ppt_x"/>
                                          </p:val>
                                        </p:tav>
                                        <p:tav tm="100000">
                                          <p:val>
                                            <p:strVal val="#ppt_x"/>
                                          </p:val>
                                        </p:tav>
                                      </p:tavLst>
                                    </p:anim>
                                    <p:anim calcmode="lin" valueType="num">
                                      <p:cBhvr additive="base">
                                        <p:cTn id="192" dur="500" fill="hold"/>
                                        <p:tgtEl>
                                          <p:spTgt spid="53"/>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additive="base">
                                        <p:cTn id="195" dur="500" fill="hold"/>
                                        <p:tgtEl>
                                          <p:spTgt spid="54"/>
                                        </p:tgtEl>
                                        <p:attrNameLst>
                                          <p:attrName>ppt_x</p:attrName>
                                        </p:attrNameLst>
                                      </p:cBhvr>
                                      <p:tavLst>
                                        <p:tav tm="0">
                                          <p:val>
                                            <p:strVal val="#ppt_x"/>
                                          </p:val>
                                        </p:tav>
                                        <p:tav tm="100000">
                                          <p:val>
                                            <p:strVal val="#ppt_x"/>
                                          </p:val>
                                        </p:tav>
                                      </p:tavLst>
                                    </p:anim>
                                    <p:anim calcmode="lin" valueType="num">
                                      <p:cBhvr additive="base">
                                        <p:cTn id="196" dur="500" fill="hold"/>
                                        <p:tgtEl>
                                          <p:spTgt spid="54"/>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5"/>
                                        </p:tgtEl>
                                        <p:attrNameLst>
                                          <p:attrName>style.visibility</p:attrName>
                                        </p:attrNameLst>
                                      </p:cBhvr>
                                      <p:to>
                                        <p:strVal val="visible"/>
                                      </p:to>
                                    </p:set>
                                    <p:anim calcmode="lin" valueType="num">
                                      <p:cBhvr additive="base">
                                        <p:cTn id="199" dur="500" fill="hold"/>
                                        <p:tgtEl>
                                          <p:spTgt spid="55"/>
                                        </p:tgtEl>
                                        <p:attrNameLst>
                                          <p:attrName>ppt_x</p:attrName>
                                        </p:attrNameLst>
                                      </p:cBhvr>
                                      <p:tavLst>
                                        <p:tav tm="0">
                                          <p:val>
                                            <p:strVal val="#ppt_x"/>
                                          </p:val>
                                        </p:tav>
                                        <p:tav tm="100000">
                                          <p:val>
                                            <p:strVal val="#ppt_x"/>
                                          </p:val>
                                        </p:tav>
                                      </p:tavLst>
                                    </p:anim>
                                    <p:anim calcmode="lin" valueType="num">
                                      <p:cBhvr additive="base">
                                        <p:cTn id="200" dur="500" fill="hold"/>
                                        <p:tgtEl>
                                          <p:spTgt spid="55"/>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6"/>
                                        </p:tgtEl>
                                        <p:attrNameLst>
                                          <p:attrName>style.visibility</p:attrName>
                                        </p:attrNameLst>
                                      </p:cBhvr>
                                      <p:to>
                                        <p:strVal val="visible"/>
                                      </p:to>
                                    </p:set>
                                    <p:anim calcmode="lin" valueType="num">
                                      <p:cBhvr additive="base">
                                        <p:cTn id="203" dur="500" fill="hold"/>
                                        <p:tgtEl>
                                          <p:spTgt spid="56"/>
                                        </p:tgtEl>
                                        <p:attrNameLst>
                                          <p:attrName>ppt_x</p:attrName>
                                        </p:attrNameLst>
                                      </p:cBhvr>
                                      <p:tavLst>
                                        <p:tav tm="0">
                                          <p:val>
                                            <p:strVal val="#ppt_x"/>
                                          </p:val>
                                        </p:tav>
                                        <p:tav tm="100000">
                                          <p:val>
                                            <p:strVal val="#ppt_x"/>
                                          </p:val>
                                        </p:tav>
                                      </p:tavLst>
                                    </p:anim>
                                    <p:anim calcmode="lin" valueType="num">
                                      <p:cBhvr additive="base">
                                        <p:cTn id="204" dur="500" fill="hold"/>
                                        <p:tgtEl>
                                          <p:spTgt spid="56"/>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57"/>
                                        </p:tgtEl>
                                        <p:attrNameLst>
                                          <p:attrName>style.visibility</p:attrName>
                                        </p:attrNameLst>
                                      </p:cBhvr>
                                      <p:to>
                                        <p:strVal val="visible"/>
                                      </p:to>
                                    </p:set>
                                    <p:anim calcmode="lin" valueType="num">
                                      <p:cBhvr additive="base">
                                        <p:cTn id="207" dur="500" fill="hold"/>
                                        <p:tgtEl>
                                          <p:spTgt spid="57"/>
                                        </p:tgtEl>
                                        <p:attrNameLst>
                                          <p:attrName>ppt_x</p:attrName>
                                        </p:attrNameLst>
                                      </p:cBhvr>
                                      <p:tavLst>
                                        <p:tav tm="0">
                                          <p:val>
                                            <p:strVal val="#ppt_x"/>
                                          </p:val>
                                        </p:tav>
                                        <p:tav tm="100000">
                                          <p:val>
                                            <p:strVal val="#ppt_x"/>
                                          </p:val>
                                        </p:tav>
                                      </p:tavLst>
                                    </p:anim>
                                    <p:anim calcmode="lin" valueType="num">
                                      <p:cBhvr additive="base">
                                        <p:cTn id="208" dur="500" fill="hold"/>
                                        <p:tgtEl>
                                          <p:spTgt spid="57"/>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58"/>
                                        </p:tgtEl>
                                        <p:attrNameLst>
                                          <p:attrName>style.visibility</p:attrName>
                                        </p:attrNameLst>
                                      </p:cBhvr>
                                      <p:to>
                                        <p:strVal val="visible"/>
                                      </p:to>
                                    </p:set>
                                    <p:anim calcmode="lin" valueType="num">
                                      <p:cBhvr additive="base">
                                        <p:cTn id="211" dur="500" fill="hold"/>
                                        <p:tgtEl>
                                          <p:spTgt spid="58"/>
                                        </p:tgtEl>
                                        <p:attrNameLst>
                                          <p:attrName>ppt_x</p:attrName>
                                        </p:attrNameLst>
                                      </p:cBhvr>
                                      <p:tavLst>
                                        <p:tav tm="0">
                                          <p:val>
                                            <p:strVal val="#ppt_x"/>
                                          </p:val>
                                        </p:tav>
                                        <p:tav tm="100000">
                                          <p:val>
                                            <p:strVal val="#ppt_x"/>
                                          </p:val>
                                        </p:tav>
                                      </p:tavLst>
                                    </p:anim>
                                    <p:anim calcmode="lin" valueType="num">
                                      <p:cBhvr additive="base">
                                        <p:cTn id="212" dur="500" fill="hold"/>
                                        <p:tgtEl>
                                          <p:spTgt spid="58"/>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0"/>
                                        </p:tgtEl>
                                        <p:attrNameLst>
                                          <p:attrName>style.visibility</p:attrName>
                                        </p:attrNameLst>
                                      </p:cBhvr>
                                      <p:to>
                                        <p:strVal val="visible"/>
                                      </p:to>
                                    </p:set>
                                    <p:anim calcmode="lin" valueType="num">
                                      <p:cBhvr additive="base">
                                        <p:cTn id="215" dur="500" fill="hold"/>
                                        <p:tgtEl>
                                          <p:spTgt spid="60"/>
                                        </p:tgtEl>
                                        <p:attrNameLst>
                                          <p:attrName>ppt_x</p:attrName>
                                        </p:attrNameLst>
                                      </p:cBhvr>
                                      <p:tavLst>
                                        <p:tav tm="0">
                                          <p:val>
                                            <p:strVal val="#ppt_x"/>
                                          </p:val>
                                        </p:tav>
                                        <p:tav tm="100000">
                                          <p:val>
                                            <p:strVal val="#ppt_x"/>
                                          </p:val>
                                        </p:tav>
                                      </p:tavLst>
                                    </p:anim>
                                    <p:anim calcmode="lin" valueType="num">
                                      <p:cBhvr additive="base">
                                        <p:cTn id="216" dur="500" fill="hold"/>
                                        <p:tgtEl>
                                          <p:spTgt spid="6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1"/>
                                        </p:tgtEl>
                                        <p:attrNameLst>
                                          <p:attrName>style.visibility</p:attrName>
                                        </p:attrNameLst>
                                      </p:cBhvr>
                                      <p:to>
                                        <p:strVal val="visible"/>
                                      </p:to>
                                    </p:set>
                                    <p:anim calcmode="lin" valueType="num">
                                      <p:cBhvr additive="base">
                                        <p:cTn id="219" dur="500" fill="hold"/>
                                        <p:tgtEl>
                                          <p:spTgt spid="61"/>
                                        </p:tgtEl>
                                        <p:attrNameLst>
                                          <p:attrName>ppt_x</p:attrName>
                                        </p:attrNameLst>
                                      </p:cBhvr>
                                      <p:tavLst>
                                        <p:tav tm="0">
                                          <p:val>
                                            <p:strVal val="#ppt_x"/>
                                          </p:val>
                                        </p:tav>
                                        <p:tav tm="100000">
                                          <p:val>
                                            <p:strVal val="#ppt_x"/>
                                          </p:val>
                                        </p:tav>
                                      </p:tavLst>
                                    </p:anim>
                                    <p:anim calcmode="lin" valueType="num">
                                      <p:cBhvr additive="base">
                                        <p:cTn id="220" dur="500" fill="hold"/>
                                        <p:tgtEl>
                                          <p:spTgt spid="6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59"/>
                                        </p:tgtEl>
                                        <p:attrNameLst>
                                          <p:attrName>style.visibility</p:attrName>
                                        </p:attrNameLst>
                                      </p:cBhvr>
                                      <p:to>
                                        <p:strVal val="visible"/>
                                      </p:to>
                                    </p:set>
                                    <p:anim calcmode="lin" valueType="num">
                                      <p:cBhvr additive="base">
                                        <p:cTn id="223" dur="500" fill="hold"/>
                                        <p:tgtEl>
                                          <p:spTgt spid="59"/>
                                        </p:tgtEl>
                                        <p:attrNameLst>
                                          <p:attrName>ppt_x</p:attrName>
                                        </p:attrNameLst>
                                      </p:cBhvr>
                                      <p:tavLst>
                                        <p:tav tm="0">
                                          <p:val>
                                            <p:strVal val="#ppt_x"/>
                                          </p:val>
                                        </p:tav>
                                        <p:tav tm="100000">
                                          <p:val>
                                            <p:strVal val="#ppt_x"/>
                                          </p:val>
                                        </p:tav>
                                      </p:tavLst>
                                    </p:anim>
                                    <p:anim calcmode="lin" valueType="num">
                                      <p:cBhvr additive="base">
                                        <p:cTn id="224" dur="500" fill="hold"/>
                                        <p:tgtEl>
                                          <p:spTgt spid="5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4"/>
                                        </p:tgtEl>
                                        <p:attrNameLst>
                                          <p:attrName>style.visibility</p:attrName>
                                        </p:attrNameLst>
                                      </p:cBhvr>
                                      <p:to>
                                        <p:strVal val="visible"/>
                                      </p:to>
                                    </p:set>
                                    <p:anim calcmode="lin" valueType="num">
                                      <p:cBhvr additive="base">
                                        <p:cTn id="227" dur="500" fill="hold"/>
                                        <p:tgtEl>
                                          <p:spTgt spid="64"/>
                                        </p:tgtEl>
                                        <p:attrNameLst>
                                          <p:attrName>ppt_x</p:attrName>
                                        </p:attrNameLst>
                                      </p:cBhvr>
                                      <p:tavLst>
                                        <p:tav tm="0">
                                          <p:val>
                                            <p:strVal val="#ppt_x"/>
                                          </p:val>
                                        </p:tav>
                                        <p:tav tm="100000">
                                          <p:val>
                                            <p:strVal val="#ppt_x"/>
                                          </p:val>
                                        </p:tav>
                                      </p:tavLst>
                                    </p:anim>
                                    <p:anim calcmode="lin" valueType="num">
                                      <p:cBhvr additive="base">
                                        <p:cTn id="228" dur="500" fill="hold"/>
                                        <p:tgtEl>
                                          <p:spTgt spid="64"/>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3"/>
                                        </p:tgtEl>
                                        <p:attrNameLst>
                                          <p:attrName>style.visibility</p:attrName>
                                        </p:attrNameLst>
                                      </p:cBhvr>
                                      <p:to>
                                        <p:strVal val="visible"/>
                                      </p:to>
                                    </p:set>
                                    <p:anim calcmode="lin" valueType="num">
                                      <p:cBhvr additive="base">
                                        <p:cTn id="231" dur="500" fill="hold"/>
                                        <p:tgtEl>
                                          <p:spTgt spid="63"/>
                                        </p:tgtEl>
                                        <p:attrNameLst>
                                          <p:attrName>ppt_x</p:attrName>
                                        </p:attrNameLst>
                                      </p:cBhvr>
                                      <p:tavLst>
                                        <p:tav tm="0">
                                          <p:val>
                                            <p:strVal val="#ppt_x"/>
                                          </p:val>
                                        </p:tav>
                                        <p:tav tm="100000">
                                          <p:val>
                                            <p:strVal val="#ppt_x"/>
                                          </p:val>
                                        </p:tav>
                                      </p:tavLst>
                                    </p:anim>
                                    <p:anim calcmode="lin" valueType="num">
                                      <p:cBhvr additive="base">
                                        <p:cTn id="2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p:bldP spid="17" grpId="0" animBg="1"/>
      <p:bldP spid="18" grpId="0"/>
      <p:bldP spid="19" grpId="0" animBg="1"/>
      <p:bldP spid="20" grpId="0"/>
      <p:bldP spid="21" grpId="0"/>
      <p:bldP spid="22" grpId="0" animBg="1"/>
      <p:bldP spid="23" grpId="0"/>
      <p:bldP spid="24" grpId="0" animBg="1"/>
      <p:bldP spid="25" grpId="0"/>
      <p:bldP spid="26" grpId="0"/>
      <p:bldP spid="27" grpId="0" animBg="1"/>
      <p:bldP spid="28" grpId="0"/>
      <p:bldP spid="29" grpId="0" animBg="1"/>
      <p:bldP spid="30" grpId="0"/>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animBg="1"/>
      <p:bldP spid="43" grpId="0"/>
      <p:bldP spid="45" grpId="0" animBg="1"/>
      <p:bldP spid="46" grpId="0"/>
      <p:bldP spid="47" grpId="0" animBg="1"/>
      <p:bldP spid="48" grpId="0"/>
      <p:bldP spid="49" grpId="0"/>
      <p:bldP spid="50" grpId="0" animBg="1"/>
      <p:bldP spid="51" grpId="0" animBg="1"/>
      <p:bldP spid="52" grpId="0"/>
      <p:bldP spid="55" grpId="0" animBg="1"/>
      <p:bldP spid="56" grpId="0"/>
      <p:bldP spid="57" grpId="0" animBg="1"/>
      <p:bldP spid="58" grpId="0"/>
      <p:bldP spid="59" grpId="0" animBg="1"/>
      <p:bldP spid="60" grpId="0" animBg="1"/>
      <p:bldP spid="61" grpId="0"/>
      <p:bldP spid="63" grpId="0" animBg="1"/>
      <p:bldP spid="64"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8D59532E-DEF1-CDD0-3102-B23CDD78946A}"/>
              </a:ext>
            </a:extLst>
          </p:cNvPr>
          <p:cNvSpPr txBox="1">
            <a:spLocks noGrp="1"/>
          </p:cNvSpPr>
          <p:nvPr>
            <p:ph type="title"/>
          </p:nvPr>
        </p:nvSpPr>
        <p:spPr>
          <a:xfrm>
            <a:off x="115272" y="23706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Documentary Requirements</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C9C2D427-3608-4E36-AB2D-895846B7D823}"/>
              </a:ext>
            </a:extLst>
          </p:cNvPr>
          <p:cNvSpPr txBox="1"/>
          <p:nvPr/>
        </p:nvSpPr>
        <p:spPr>
          <a:xfrm>
            <a:off x="555414" y="1259841"/>
            <a:ext cx="7823200" cy="218591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2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Endorsement Letter from Agency Head</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2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2000" b="0" dirty="0">
                <a:effectLst/>
                <a:latin typeface="Arial" panose="020B0604020202020204" pitchFamily="34" charset="0"/>
                <a:ea typeface="Arial" panose="020B0604020202020204" pitchFamily="34" charset="0"/>
                <a:cs typeface="Times New Roman" panose="02020603050405020304" pitchFamily="18" charset="0"/>
              </a:rPr>
              <a:t>Work and Financial Plan</a:t>
            </a:r>
            <a:r>
              <a:rPr lang="en-US" sz="2000" dirty="0">
                <a:latin typeface="Arial" panose="020B0604020202020204" pitchFamily="34" charset="0"/>
                <a:ea typeface="Arial" panose="020B0604020202020204" pitchFamily="34" charset="0"/>
                <a:cs typeface="Times New Roman" panose="02020603050405020304" pitchFamily="18" charset="0"/>
              </a:rPr>
              <a:t> </a:t>
            </a:r>
            <a:r>
              <a:rPr lang="en-US" sz="2000" b="0" dirty="0">
                <a:effectLst/>
                <a:latin typeface="Arial" panose="020B0604020202020204" pitchFamily="34" charset="0"/>
                <a:ea typeface="Arial" panose="020B0604020202020204" pitchFamily="34" charset="0"/>
                <a:cs typeface="Times New Roman" panose="02020603050405020304" pitchFamily="18" charset="0"/>
              </a:rPr>
              <a:t>(DBM BED Form)</a:t>
            </a:r>
          </a:p>
          <a:p>
            <a:pPr marL="342900" lvl="0" indent="-342900" algn="just">
              <a:lnSpc>
                <a:spcPct val="115000"/>
              </a:lnSpc>
              <a:buFont typeface="+mj-lt"/>
              <a:buAutoNum type="arabicPeriod"/>
            </a:pPr>
            <a:endParaRPr lang="en-PH"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2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QRF Utilization Report if applicable</a:t>
            </a:r>
            <a:endParaRPr lang="en-US" sz="2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endParaRPr lang="en-US" sz="2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66770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2EA8A0B1-AABF-4D62-F114-874A38907FB9}"/>
              </a:ext>
            </a:extLst>
          </p:cNvPr>
          <p:cNvSpPr txBox="1">
            <a:spLocks noGrp="1"/>
          </p:cNvSpPr>
          <p:nvPr>
            <p:ph type="title"/>
          </p:nvPr>
        </p:nvSpPr>
        <p:spPr>
          <a:xfrm>
            <a:off x="203325" y="0"/>
            <a:ext cx="6400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Menu of Projects (Early Recovery)</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6795DB70-0A86-6712-EF0D-BC92839AEF4D}"/>
              </a:ext>
            </a:extLst>
          </p:cNvPr>
          <p:cNvSpPr txBox="1"/>
          <p:nvPr/>
        </p:nvSpPr>
        <p:spPr>
          <a:xfrm>
            <a:off x="518160" y="659006"/>
            <a:ext cx="8107680" cy="3784626"/>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 Protection Programs such as emergency cash transfer, shelter assistance, cash-for-work, rental subsidy programs;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b="0" dirty="0">
                <a:effectLst/>
                <a:latin typeface="Arial" panose="020B0604020202020204" pitchFamily="34" charset="0"/>
                <a:ea typeface="Arial" panose="020B0604020202020204" pitchFamily="34" charset="0"/>
                <a:cs typeface="Times New Roman" panose="02020603050405020304" pitchFamily="18" charset="0"/>
              </a:rPr>
              <a:t>Livelihood Support such as credit assistance, support for MSMEs, skills training;</a:t>
            </a:r>
          </a:p>
          <a:p>
            <a:pPr marL="342900" lvl="0" indent="-342900" algn="just">
              <a:lnSpc>
                <a:spcPct val="115000"/>
              </a:lnSpc>
              <a:buFont typeface="+mj-lt"/>
              <a:buAutoNum type="arabicPeriod"/>
            </a:pPr>
            <a:endParaRPr lang="en-PH"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Agricultural Support such as provision of seeds, fertilizers, equipment, and other interventions;</a:t>
            </a:r>
          </a:p>
          <a:p>
            <a:pPr marL="342900" lvl="0" indent="-342900" algn="just">
              <a:lnSpc>
                <a:spcPct val="115000"/>
              </a:lnSpc>
              <a:buFont typeface="+mj-lt"/>
              <a:buAutoNum type="arabicPeriod"/>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Repair and Restoration of power and water supply;</a:t>
            </a:r>
          </a:p>
          <a:p>
            <a:pPr marL="342900" lvl="0" indent="-342900" algn="just">
              <a:lnSpc>
                <a:spcPct val="115000"/>
              </a:lnSpc>
              <a:buFont typeface="+mj-lt"/>
              <a:buAutoNum type="arabicPeriod"/>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Debris Clearing and minor repair of damaged roads </a:t>
            </a:r>
            <a:r>
              <a:rPr lang="en-US" sz="1600" dirty="0">
                <a:latin typeface="Arial" panose="020B0604020202020204" pitchFamily="34" charset="0"/>
                <a:ea typeface="Arial" panose="020B0604020202020204" pitchFamily="34" charset="0"/>
                <a:cs typeface="Times New Roman" panose="02020603050405020304" pitchFamily="18" charset="0"/>
              </a:rPr>
              <a:t>and bridges and its auxiliary parts; </a:t>
            </a: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 setting up of temporary bridges to </a:t>
            </a:r>
            <a:r>
              <a:rPr lang="en-US" sz="1600" dirty="0">
                <a:latin typeface="Arial" panose="020B0604020202020204" pitchFamily="34" charset="0"/>
                <a:ea typeface="Arial" panose="020B0604020202020204" pitchFamily="34" charset="0"/>
                <a:cs typeface="Times New Roman" panose="02020603050405020304" pitchFamily="18" charset="0"/>
              </a:rPr>
              <a:t>restore transport; </a:t>
            </a: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Repair of damaged schools and hospitals with minor damages, replacement of damaged equipment.</a:t>
            </a:r>
          </a:p>
        </p:txBody>
      </p:sp>
    </p:spTree>
    <p:extLst>
      <p:ext uri="{BB962C8B-B14F-4D97-AF65-F5344CB8AC3E}">
        <p14:creationId xmlns:p14="http://schemas.microsoft.com/office/powerpoint/2010/main" val="2233352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2" name="Google Shape;87;p18">
            <a:extLst>
              <a:ext uri="{FF2B5EF4-FFF2-40B4-BE49-F238E27FC236}">
                <a16:creationId xmlns:a16="http://schemas.microsoft.com/office/drawing/2014/main" id="{9CA94A0F-1DDB-3914-AB89-EFB1B775B6EC}"/>
              </a:ext>
            </a:extLst>
          </p:cNvPr>
          <p:cNvSpPr txBox="1">
            <a:spLocks/>
          </p:cNvSpPr>
          <p:nvPr/>
        </p:nvSpPr>
        <p:spPr>
          <a:xfrm>
            <a:off x="1456128" y="1792817"/>
            <a:ext cx="7613100" cy="15578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4400" b="1">
                <a:solidFill>
                  <a:srgbClr val="0B5394"/>
                </a:solidFill>
                <a:latin typeface="Roboto"/>
                <a:ea typeface="Roboto"/>
                <a:cs typeface="Roboto"/>
                <a:sym typeface="Roboto"/>
              </a:rPr>
              <a:t>REHABILITATION AND RECONSTRUCTION</a:t>
            </a:r>
            <a:br>
              <a:rPr lang="en-US" sz="4400" b="1">
                <a:solidFill>
                  <a:srgbClr val="0B5394"/>
                </a:solidFill>
                <a:latin typeface="Roboto"/>
                <a:ea typeface="Roboto"/>
                <a:cs typeface="Roboto"/>
                <a:sym typeface="Roboto"/>
              </a:rPr>
            </a:br>
            <a:endParaRPr lang="en-US" sz="4400"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1177778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318;p17">
            <a:extLst>
              <a:ext uri="{FF2B5EF4-FFF2-40B4-BE49-F238E27FC236}">
                <a16:creationId xmlns:a16="http://schemas.microsoft.com/office/drawing/2014/main" id="{1DE028ED-6DE7-F290-2443-650014574DB7}"/>
              </a:ext>
            </a:extLst>
          </p:cNvPr>
          <p:cNvSpPr/>
          <p:nvPr/>
        </p:nvSpPr>
        <p:spPr>
          <a:xfrm>
            <a:off x="838231" y="2323600"/>
            <a:ext cx="10596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19;p17">
            <a:extLst>
              <a:ext uri="{FF2B5EF4-FFF2-40B4-BE49-F238E27FC236}">
                <a16:creationId xmlns:a16="http://schemas.microsoft.com/office/drawing/2014/main" id="{1D532210-11C2-E5E9-0D13-ADC1B122FB45}"/>
              </a:ext>
            </a:extLst>
          </p:cNvPr>
          <p:cNvSpPr txBox="1"/>
          <p:nvPr/>
        </p:nvSpPr>
        <p:spPr>
          <a:xfrm>
            <a:off x="908731" y="2372288"/>
            <a:ext cx="918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1-2 weeks</a:t>
            </a:r>
            <a:endParaRPr sz="800" b="1" dirty="0">
              <a:solidFill>
                <a:schemeClr val="lt1"/>
              </a:solidFill>
            </a:endParaRPr>
          </a:p>
        </p:txBody>
      </p:sp>
      <p:sp>
        <p:nvSpPr>
          <p:cNvPr id="4" name="Google Shape;320;p17">
            <a:extLst>
              <a:ext uri="{FF2B5EF4-FFF2-40B4-BE49-F238E27FC236}">
                <a16:creationId xmlns:a16="http://schemas.microsoft.com/office/drawing/2014/main" id="{F9EBBBD9-E340-6083-4434-5D26B3F36EE3}"/>
              </a:ext>
            </a:extLst>
          </p:cNvPr>
          <p:cNvSpPr/>
          <p:nvPr/>
        </p:nvSpPr>
        <p:spPr>
          <a:xfrm>
            <a:off x="837681" y="2604725"/>
            <a:ext cx="1059600" cy="5316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1;p17">
            <a:extLst>
              <a:ext uri="{FF2B5EF4-FFF2-40B4-BE49-F238E27FC236}">
                <a16:creationId xmlns:a16="http://schemas.microsoft.com/office/drawing/2014/main" id="{F2FCC3C5-657D-9F28-707A-B740FE27EEA0}"/>
              </a:ext>
            </a:extLst>
          </p:cNvPr>
          <p:cNvSpPr txBox="1"/>
          <p:nvPr/>
        </p:nvSpPr>
        <p:spPr>
          <a:xfrm>
            <a:off x="828681" y="2588700"/>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chemeClr val="dk1"/>
                </a:solidFill>
              </a:rPr>
              <a:t>Review Damage </a:t>
            </a:r>
            <a:r>
              <a:rPr lang="en-PH" sz="800" dirty="0">
                <a:solidFill>
                  <a:schemeClr val="dk1"/>
                </a:solidFill>
              </a:rPr>
              <a:t>and</a:t>
            </a:r>
            <a:r>
              <a:rPr lang="en" sz="800" dirty="0">
                <a:solidFill>
                  <a:schemeClr val="dk1"/>
                </a:solidFill>
              </a:rPr>
              <a:t> RDANA Report, Call for Proposal</a:t>
            </a:r>
            <a:endParaRPr lang="en-US" sz="800" b="1" u="sng" dirty="0">
              <a:solidFill>
                <a:schemeClr val="dk1"/>
              </a:solidFill>
            </a:endParaRPr>
          </a:p>
        </p:txBody>
      </p:sp>
      <p:cxnSp>
        <p:nvCxnSpPr>
          <p:cNvPr id="6" name="Google Shape;322;p17">
            <a:extLst>
              <a:ext uri="{FF2B5EF4-FFF2-40B4-BE49-F238E27FC236}">
                <a16:creationId xmlns:a16="http://schemas.microsoft.com/office/drawing/2014/main" id="{7E6067D7-CEBA-60E1-1A0A-A57634B9C528}"/>
              </a:ext>
            </a:extLst>
          </p:cNvPr>
          <p:cNvCxnSpPr/>
          <p:nvPr/>
        </p:nvCxnSpPr>
        <p:spPr>
          <a:xfrm>
            <a:off x="5729413" y="491193"/>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7" name="Google Shape;323;p17">
            <a:extLst>
              <a:ext uri="{FF2B5EF4-FFF2-40B4-BE49-F238E27FC236}">
                <a16:creationId xmlns:a16="http://schemas.microsoft.com/office/drawing/2014/main" id="{5924AEDF-1F99-BEB5-F697-8003C3266081}"/>
              </a:ext>
            </a:extLst>
          </p:cNvPr>
          <p:cNvCxnSpPr/>
          <p:nvPr/>
        </p:nvCxnSpPr>
        <p:spPr>
          <a:xfrm flipH="1">
            <a:off x="296975" y="38424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8" name="Google Shape;324;p17">
            <a:extLst>
              <a:ext uri="{FF2B5EF4-FFF2-40B4-BE49-F238E27FC236}">
                <a16:creationId xmlns:a16="http://schemas.microsoft.com/office/drawing/2014/main" id="{0BD3B201-FABD-5611-722B-8C1577DE8E32}"/>
              </a:ext>
            </a:extLst>
          </p:cNvPr>
          <p:cNvCxnSpPr/>
          <p:nvPr/>
        </p:nvCxnSpPr>
        <p:spPr>
          <a:xfrm>
            <a:off x="5729413" y="-118407"/>
            <a:ext cx="0" cy="429600"/>
          </a:xfrm>
          <a:prstGeom prst="straightConnector1">
            <a:avLst/>
          </a:prstGeom>
          <a:noFill/>
          <a:ln w="38100" cap="flat" cmpd="sng">
            <a:solidFill>
              <a:srgbClr val="FF0000"/>
            </a:solidFill>
            <a:prstDash val="solid"/>
            <a:round/>
            <a:headEnd type="none" w="med" len="med"/>
            <a:tailEnd type="none" w="med" len="med"/>
          </a:ln>
        </p:spPr>
      </p:cxnSp>
      <p:sp>
        <p:nvSpPr>
          <p:cNvPr id="9" name="Google Shape;325;p17">
            <a:extLst>
              <a:ext uri="{FF2B5EF4-FFF2-40B4-BE49-F238E27FC236}">
                <a16:creationId xmlns:a16="http://schemas.microsoft.com/office/drawing/2014/main" id="{2E67AE63-D471-48FB-51BF-0ACE555A9B50}"/>
              </a:ext>
            </a:extLst>
          </p:cNvPr>
          <p:cNvSpPr/>
          <p:nvPr/>
        </p:nvSpPr>
        <p:spPr>
          <a:xfrm>
            <a:off x="7307354" y="60947"/>
            <a:ext cx="1548612" cy="1183194"/>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6;p17">
            <a:extLst>
              <a:ext uri="{FF2B5EF4-FFF2-40B4-BE49-F238E27FC236}">
                <a16:creationId xmlns:a16="http://schemas.microsoft.com/office/drawing/2014/main" id="{F155702B-7F13-3F6A-0C41-0E62713C9B47}"/>
              </a:ext>
            </a:extLst>
          </p:cNvPr>
          <p:cNvSpPr txBox="1"/>
          <p:nvPr/>
        </p:nvSpPr>
        <p:spPr>
          <a:xfrm>
            <a:off x="7426760" y="309906"/>
            <a:ext cx="1309800" cy="607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dirty="0">
                <a:solidFill>
                  <a:srgbClr val="FFFFFF"/>
                </a:solidFill>
              </a:rPr>
              <a:t>Disaster with minor damages</a:t>
            </a:r>
            <a:endParaRPr sz="1000" b="1" dirty="0">
              <a:solidFill>
                <a:srgbClr val="FFFFFF"/>
              </a:solidFill>
            </a:endParaRPr>
          </a:p>
        </p:txBody>
      </p:sp>
      <p:sp>
        <p:nvSpPr>
          <p:cNvPr id="11" name="Google Shape;334;p17">
            <a:extLst>
              <a:ext uri="{FF2B5EF4-FFF2-40B4-BE49-F238E27FC236}">
                <a16:creationId xmlns:a16="http://schemas.microsoft.com/office/drawing/2014/main" id="{503BF4F4-89CF-79DA-C92B-FFB37B6D418A}"/>
              </a:ext>
            </a:extLst>
          </p:cNvPr>
          <p:cNvSpPr txBox="1"/>
          <p:nvPr/>
        </p:nvSpPr>
        <p:spPr>
          <a:xfrm>
            <a:off x="7560900" y="1923556"/>
            <a:ext cx="15831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Total OCD &amp; 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2 to 4 weeks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
        <p:nvSpPr>
          <p:cNvPr id="12" name="Google Shape;335;p17">
            <a:extLst>
              <a:ext uri="{FF2B5EF4-FFF2-40B4-BE49-F238E27FC236}">
                <a16:creationId xmlns:a16="http://schemas.microsoft.com/office/drawing/2014/main" id="{77140281-C95C-418A-ED01-05AAD49D1FE6}"/>
              </a:ext>
            </a:extLst>
          </p:cNvPr>
          <p:cNvSpPr/>
          <p:nvPr/>
        </p:nvSpPr>
        <p:spPr>
          <a:xfrm rot="3599871">
            <a:off x="1317654" y="1544474"/>
            <a:ext cx="530365" cy="804423"/>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6;p17">
            <a:extLst>
              <a:ext uri="{FF2B5EF4-FFF2-40B4-BE49-F238E27FC236}">
                <a16:creationId xmlns:a16="http://schemas.microsoft.com/office/drawing/2014/main" id="{61EA23FC-B653-34B7-B9D4-E60BC3FF8F0E}"/>
              </a:ext>
            </a:extLst>
          </p:cNvPr>
          <p:cNvSpPr/>
          <p:nvPr/>
        </p:nvSpPr>
        <p:spPr>
          <a:xfrm rot="-325021">
            <a:off x="1269542" y="1846297"/>
            <a:ext cx="349561" cy="342934"/>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7;p17">
            <a:extLst>
              <a:ext uri="{FF2B5EF4-FFF2-40B4-BE49-F238E27FC236}">
                <a16:creationId xmlns:a16="http://schemas.microsoft.com/office/drawing/2014/main" id="{2A800959-6FEA-8F85-BEA9-D661F8C6DF5E}"/>
              </a:ext>
            </a:extLst>
          </p:cNvPr>
          <p:cNvSpPr txBox="1"/>
          <p:nvPr/>
        </p:nvSpPr>
        <p:spPr>
          <a:xfrm rot="-325021">
            <a:off x="1283176" y="1872206"/>
            <a:ext cx="349561" cy="2790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cxnSp>
        <p:nvCxnSpPr>
          <p:cNvPr id="15" name="Google Shape;338;p17">
            <a:extLst>
              <a:ext uri="{FF2B5EF4-FFF2-40B4-BE49-F238E27FC236}">
                <a16:creationId xmlns:a16="http://schemas.microsoft.com/office/drawing/2014/main" id="{61685862-B473-98FF-6C3E-CEAC221B8FB5}"/>
              </a:ext>
            </a:extLst>
          </p:cNvPr>
          <p:cNvCxnSpPr/>
          <p:nvPr/>
        </p:nvCxnSpPr>
        <p:spPr>
          <a:xfrm>
            <a:off x="5729413" y="1100793"/>
            <a:ext cx="0" cy="429600"/>
          </a:xfrm>
          <a:prstGeom prst="straightConnector1">
            <a:avLst/>
          </a:prstGeom>
          <a:noFill/>
          <a:ln w="38100" cap="flat" cmpd="sng">
            <a:solidFill>
              <a:srgbClr val="FF0000"/>
            </a:solidFill>
            <a:prstDash val="solid"/>
            <a:round/>
            <a:headEnd type="none" w="med" len="med"/>
            <a:tailEnd type="none" w="med" len="med"/>
          </a:ln>
        </p:spPr>
      </p:cxnSp>
      <p:sp>
        <p:nvSpPr>
          <p:cNvPr id="16" name="Google Shape;343;p17">
            <a:extLst>
              <a:ext uri="{FF2B5EF4-FFF2-40B4-BE49-F238E27FC236}">
                <a16:creationId xmlns:a16="http://schemas.microsoft.com/office/drawing/2014/main" id="{FF1778B9-5064-9D92-3930-98CB55D103FA}"/>
              </a:ext>
            </a:extLst>
          </p:cNvPr>
          <p:cNvSpPr/>
          <p:nvPr/>
        </p:nvSpPr>
        <p:spPr>
          <a:xfrm>
            <a:off x="2172661" y="1839268"/>
            <a:ext cx="9987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4;p17">
            <a:extLst>
              <a:ext uri="{FF2B5EF4-FFF2-40B4-BE49-F238E27FC236}">
                <a16:creationId xmlns:a16="http://schemas.microsoft.com/office/drawing/2014/main" id="{1CEE2B51-CBF0-9EF5-D1FB-E00997EF4A6E}"/>
              </a:ext>
            </a:extLst>
          </p:cNvPr>
          <p:cNvSpPr txBox="1"/>
          <p:nvPr/>
        </p:nvSpPr>
        <p:spPr>
          <a:xfrm>
            <a:off x="2243162" y="1887968"/>
            <a:ext cx="8250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1-2 weeks</a:t>
            </a:r>
            <a:endParaRPr sz="800" b="1" dirty="0">
              <a:solidFill>
                <a:schemeClr val="lt1"/>
              </a:solidFill>
            </a:endParaRPr>
          </a:p>
        </p:txBody>
      </p:sp>
      <p:sp>
        <p:nvSpPr>
          <p:cNvPr id="18" name="Google Shape;345;p17">
            <a:extLst>
              <a:ext uri="{FF2B5EF4-FFF2-40B4-BE49-F238E27FC236}">
                <a16:creationId xmlns:a16="http://schemas.microsoft.com/office/drawing/2014/main" id="{0F37F8E1-3AF3-97D5-BED1-481BDDF13D24}"/>
              </a:ext>
            </a:extLst>
          </p:cNvPr>
          <p:cNvSpPr/>
          <p:nvPr/>
        </p:nvSpPr>
        <p:spPr>
          <a:xfrm>
            <a:off x="2172112" y="2120393"/>
            <a:ext cx="998700" cy="5316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p17">
            <a:extLst>
              <a:ext uri="{FF2B5EF4-FFF2-40B4-BE49-F238E27FC236}">
                <a16:creationId xmlns:a16="http://schemas.microsoft.com/office/drawing/2014/main" id="{881DA41A-E7D5-253C-322B-D168D5DCF576}"/>
              </a:ext>
            </a:extLst>
          </p:cNvPr>
          <p:cNvSpPr txBox="1"/>
          <p:nvPr/>
        </p:nvSpPr>
        <p:spPr>
          <a:xfrm>
            <a:off x="2172112" y="2138568"/>
            <a:ext cx="998700" cy="5123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tx1"/>
                </a:solidFill>
              </a:rPr>
              <a:t>RPVET</a:t>
            </a:r>
            <a:r>
              <a:rPr lang="en" sz="800" b="1" dirty="0">
                <a:solidFill>
                  <a:srgbClr val="FF0000"/>
                </a:solidFill>
              </a:rPr>
              <a:t> </a:t>
            </a:r>
            <a:r>
              <a:rPr lang="en" sz="700" b="1" dirty="0">
                <a:solidFill>
                  <a:schemeClr val="dk1"/>
                </a:solidFill>
              </a:rPr>
              <a:t>A</a:t>
            </a:r>
            <a:r>
              <a:rPr lang="en" sz="700" dirty="0">
                <a:solidFill>
                  <a:schemeClr val="dk1"/>
                </a:solidFill>
              </a:rPr>
              <a:t>ctual Inspection.</a:t>
            </a:r>
            <a:endParaRPr sz="700" dirty="0">
              <a:solidFill>
                <a:schemeClr val="dk1"/>
              </a:solidFill>
            </a:endParaRPr>
          </a:p>
          <a:p>
            <a:pPr marL="0" lvl="0" indent="0" algn="ctr" rtl="0">
              <a:spcBef>
                <a:spcPts val="0"/>
              </a:spcBef>
              <a:spcAft>
                <a:spcPts val="0"/>
              </a:spcAft>
              <a:buNone/>
            </a:pPr>
            <a:r>
              <a:rPr lang="en" sz="700" dirty="0">
                <a:solidFill>
                  <a:schemeClr val="dk1"/>
                </a:solidFill>
              </a:rPr>
              <a:t>Determination of LGU Capacity</a:t>
            </a:r>
            <a:endParaRPr sz="700" dirty="0">
              <a:solidFill>
                <a:schemeClr val="dk1"/>
              </a:solidFill>
            </a:endParaRPr>
          </a:p>
        </p:txBody>
      </p:sp>
      <p:sp>
        <p:nvSpPr>
          <p:cNvPr id="20" name="Google Shape;347;p17">
            <a:extLst>
              <a:ext uri="{FF2B5EF4-FFF2-40B4-BE49-F238E27FC236}">
                <a16:creationId xmlns:a16="http://schemas.microsoft.com/office/drawing/2014/main" id="{B090ED6B-476E-0B18-E015-B51B2B9F5F3E}"/>
              </a:ext>
            </a:extLst>
          </p:cNvPr>
          <p:cNvSpPr/>
          <p:nvPr/>
        </p:nvSpPr>
        <p:spPr>
          <a:xfrm>
            <a:off x="3223538" y="1446068"/>
            <a:ext cx="9186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8;p17">
            <a:extLst>
              <a:ext uri="{FF2B5EF4-FFF2-40B4-BE49-F238E27FC236}">
                <a16:creationId xmlns:a16="http://schemas.microsoft.com/office/drawing/2014/main" id="{C2B2F692-F849-5055-C001-3CAB0C31BBCC}"/>
              </a:ext>
            </a:extLst>
          </p:cNvPr>
          <p:cNvSpPr txBox="1"/>
          <p:nvPr/>
        </p:nvSpPr>
        <p:spPr>
          <a:xfrm>
            <a:off x="3294038" y="1494743"/>
            <a:ext cx="8250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3 working days</a:t>
            </a:r>
            <a:endParaRPr sz="800" b="1">
              <a:solidFill>
                <a:schemeClr val="lt1"/>
              </a:solidFill>
            </a:endParaRPr>
          </a:p>
        </p:txBody>
      </p:sp>
      <p:sp>
        <p:nvSpPr>
          <p:cNvPr id="22" name="Google Shape;349;p17">
            <a:extLst>
              <a:ext uri="{FF2B5EF4-FFF2-40B4-BE49-F238E27FC236}">
                <a16:creationId xmlns:a16="http://schemas.microsoft.com/office/drawing/2014/main" id="{87B5938E-AA8D-4DAE-A4B9-93325E83E8D1}"/>
              </a:ext>
            </a:extLst>
          </p:cNvPr>
          <p:cNvSpPr/>
          <p:nvPr/>
        </p:nvSpPr>
        <p:spPr>
          <a:xfrm>
            <a:off x="3222988" y="1727193"/>
            <a:ext cx="918600" cy="5316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0;p17">
            <a:extLst>
              <a:ext uri="{FF2B5EF4-FFF2-40B4-BE49-F238E27FC236}">
                <a16:creationId xmlns:a16="http://schemas.microsoft.com/office/drawing/2014/main" id="{840DD08D-9551-ECAC-23DB-1AF49F45A2C7}"/>
              </a:ext>
            </a:extLst>
          </p:cNvPr>
          <p:cNvSpPr txBox="1"/>
          <p:nvPr/>
        </p:nvSpPr>
        <p:spPr>
          <a:xfrm>
            <a:off x="3200361" y="1727168"/>
            <a:ext cx="918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tx1"/>
                </a:solidFill>
              </a:rPr>
              <a:t>RDRRMC</a:t>
            </a:r>
          </a:p>
          <a:p>
            <a:pPr marL="0" lvl="0" indent="0" algn="ctr" rtl="0">
              <a:spcBef>
                <a:spcPts val="0"/>
              </a:spcBef>
              <a:spcAft>
                <a:spcPts val="0"/>
              </a:spcAft>
              <a:buNone/>
            </a:pPr>
            <a:endParaRPr sz="800" b="1" u="sng" dirty="0">
              <a:solidFill>
                <a:schemeClr val="tx1"/>
              </a:solidFill>
            </a:endParaRPr>
          </a:p>
          <a:p>
            <a:pPr marL="0" lvl="0" indent="0" algn="ctr" rtl="0">
              <a:spcBef>
                <a:spcPts val="0"/>
              </a:spcBef>
              <a:spcAft>
                <a:spcPts val="0"/>
              </a:spcAft>
              <a:buNone/>
            </a:pPr>
            <a:r>
              <a:rPr lang="en" sz="800" dirty="0">
                <a:solidFill>
                  <a:schemeClr val="dk1"/>
                </a:solidFill>
              </a:rPr>
              <a:t>Endorses priority list</a:t>
            </a:r>
            <a:endParaRPr sz="800" dirty="0">
              <a:solidFill>
                <a:schemeClr val="dk1"/>
              </a:solidFill>
            </a:endParaRPr>
          </a:p>
        </p:txBody>
      </p:sp>
      <p:sp>
        <p:nvSpPr>
          <p:cNvPr id="24" name="Google Shape;351;p17">
            <a:extLst>
              <a:ext uri="{FF2B5EF4-FFF2-40B4-BE49-F238E27FC236}">
                <a16:creationId xmlns:a16="http://schemas.microsoft.com/office/drawing/2014/main" id="{F20D433D-0C3B-2B8C-4208-786983AD4735}"/>
              </a:ext>
            </a:extLst>
          </p:cNvPr>
          <p:cNvSpPr/>
          <p:nvPr/>
        </p:nvSpPr>
        <p:spPr>
          <a:xfrm>
            <a:off x="4183825" y="649718"/>
            <a:ext cx="13644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2;p17">
            <a:extLst>
              <a:ext uri="{FF2B5EF4-FFF2-40B4-BE49-F238E27FC236}">
                <a16:creationId xmlns:a16="http://schemas.microsoft.com/office/drawing/2014/main" id="{BE01C8FE-6174-7C63-4BC5-079AFAE1170A}"/>
              </a:ext>
            </a:extLst>
          </p:cNvPr>
          <p:cNvSpPr txBox="1"/>
          <p:nvPr/>
        </p:nvSpPr>
        <p:spPr>
          <a:xfrm>
            <a:off x="4131675" y="613506"/>
            <a:ext cx="1467600" cy="29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 to 3 months</a:t>
            </a:r>
            <a:endParaRPr sz="800" b="1" dirty="0">
              <a:solidFill>
                <a:schemeClr val="lt1"/>
              </a:solidFill>
            </a:endParaRPr>
          </a:p>
        </p:txBody>
      </p:sp>
      <p:sp>
        <p:nvSpPr>
          <p:cNvPr id="26" name="Google Shape;353;p17">
            <a:extLst>
              <a:ext uri="{FF2B5EF4-FFF2-40B4-BE49-F238E27FC236}">
                <a16:creationId xmlns:a16="http://schemas.microsoft.com/office/drawing/2014/main" id="{F0AAB04D-4064-F1FC-6B30-BE4DEFDF0FBF}"/>
              </a:ext>
            </a:extLst>
          </p:cNvPr>
          <p:cNvSpPr/>
          <p:nvPr/>
        </p:nvSpPr>
        <p:spPr>
          <a:xfrm>
            <a:off x="4183275" y="930843"/>
            <a:ext cx="1364400" cy="7695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4;p17">
            <a:extLst>
              <a:ext uri="{FF2B5EF4-FFF2-40B4-BE49-F238E27FC236}">
                <a16:creationId xmlns:a16="http://schemas.microsoft.com/office/drawing/2014/main" id="{AA20ACF6-BE89-DB56-E502-262ABAC95A11}"/>
              </a:ext>
            </a:extLst>
          </p:cNvPr>
          <p:cNvSpPr txBox="1"/>
          <p:nvPr/>
        </p:nvSpPr>
        <p:spPr>
          <a:xfrm>
            <a:off x="4041775" y="1032593"/>
            <a:ext cx="15831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dk1"/>
                </a:solidFill>
              </a:rPr>
              <a:t>Requesting Party</a:t>
            </a:r>
            <a:r>
              <a:rPr lang="en" sz="800" b="1" dirty="0">
                <a:solidFill>
                  <a:srgbClr val="FF0000"/>
                </a:solidFill>
              </a:rPr>
              <a:t> (NGAs, **LGUs) </a:t>
            </a:r>
            <a:r>
              <a:rPr lang="en" sz="800" b="1" dirty="0">
                <a:solidFill>
                  <a:schemeClr val="dk1"/>
                </a:solidFill>
              </a:rPr>
              <a:t>Submission of proposal w/ complete documentary requirements</a:t>
            </a:r>
            <a:endParaRPr sz="800" b="1" u="sng" dirty="0">
              <a:solidFill>
                <a:schemeClr val="dk1"/>
              </a:solidFill>
            </a:endParaRPr>
          </a:p>
        </p:txBody>
      </p:sp>
      <p:sp>
        <p:nvSpPr>
          <p:cNvPr id="28" name="Google Shape;355;p17">
            <a:extLst>
              <a:ext uri="{FF2B5EF4-FFF2-40B4-BE49-F238E27FC236}">
                <a16:creationId xmlns:a16="http://schemas.microsoft.com/office/drawing/2014/main" id="{90329D7A-1B64-9684-9D7B-979837F2E594}"/>
              </a:ext>
            </a:extLst>
          </p:cNvPr>
          <p:cNvSpPr/>
          <p:nvPr/>
        </p:nvSpPr>
        <p:spPr>
          <a:xfrm rot="5399128">
            <a:off x="5785525" y="366093"/>
            <a:ext cx="1183200" cy="945000"/>
          </a:xfrm>
          <a:prstGeom prst="bentArrow">
            <a:avLst>
              <a:gd name="adj1" fmla="val 25000"/>
              <a:gd name="adj2" fmla="val 22079"/>
              <a:gd name="adj3" fmla="val 25000"/>
              <a:gd name="adj4" fmla="val 49006"/>
            </a:avLst>
          </a:prstGeom>
          <a:solidFill>
            <a:srgbClr val="ED7D3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6;p17">
            <a:extLst>
              <a:ext uri="{FF2B5EF4-FFF2-40B4-BE49-F238E27FC236}">
                <a16:creationId xmlns:a16="http://schemas.microsoft.com/office/drawing/2014/main" id="{7BA63AD9-6706-970D-FBC1-AE5F7C958DFD}"/>
              </a:ext>
            </a:extLst>
          </p:cNvPr>
          <p:cNvSpPr/>
          <p:nvPr/>
        </p:nvSpPr>
        <p:spPr>
          <a:xfrm rot="10800000">
            <a:off x="6077702" y="2214456"/>
            <a:ext cx="11220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7;p17">
            <a:extLst>
              <a:ext uri="{FF2B5EF4-FFF2-40B4-BE49-F238E27FC236}">
                <a16:creationId xmlns:a16="http://schemas.microsoft.com/office/drawing/2014/main" id="{4587B6C9-BEF3-A552-0D59-80AE2F903111}"/>
              </a:ext>
            </a:extLst>
          </p:cNvPr>
          <p:cNvSpPr txBox="1"/>
          <p:nvPr/>
        </p:nvSpPr>
        <p:spPr>
          <a:xfrm rot="973">
            <a:off x="6115836" y="2256879"/>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31" name="Google Shape;358;p17">
            <a:extLst>
              <a:ext uri="{FF2B5EF4-FFF2-40B4-BE49-F238E27FC236}">
                <a16:creationId xmlns:a16="http://schemas.microsoft.com/office/drawing/2014/main" id="{B095C5FA-1702-0C12-C90A-0AEE221CFA9D}"/>
              </a:ext>
            </a:extLst>
          </p:cNvPr>
          <p:cNvSpPr/>
          <p:nvPr/>
        </p:nvSpPr>
        <p:spPr>
          <a:xfrm rot="10800000">
            <a:off x="6077725" y="1453306"/>
            <a:ext cx="1135800" cy="76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9;p17">
            <a:extLst>
              <a:ext uri="{FF2B5EF4-FFF2-40B4-BE49-F238E27FC236}">
                <a16:creationId xmlns:a16="http://schemas.microsoft.com/office/drawing/2014/main" id="{E0AF99F8-1F86-2A53-1529-086F903B5B6F}"/>
              </a:ext>
            </a:extLst>
          </p:cNvPr>
          <p:cNvSpPr txBox="1"/>
          <p:nvPr/>
        </p:nvSpPr>
        <p:spPr>
          <a:xfrm>
            <a:off x="6115075" y="1536056"/>
            <a:ext cx="1122000" cy="61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chemeClr val="lt1"/>
                </a:solidFill>
              </a:rPr>
              <a:t>OCD RO reviews, recommend, endorse to NDRRMC thru OCD CO</a:t>
            </a:r>
            <a:endParaRPr sz="800" b="1" dirty="0">
              <a:solidFill>
                <a:schemeClr val="lt1"/>
              </a:solidFill>
            </a:endParaRPr>
          </a:p>
        </p:txBody>
      </p:sp>
      <p:sp>
        <p:nvSpPr>
          <p:cNvPr id="33" name="Google Shape;367;p17">
            <a:extLst>
              <a:ext uri="{FF2B5EF4-FFF2-40B4-BE49-F238E27FC236}">
                <a16:creationId xmlns:a16="http://schemas.microsoft.com/office/drawing/2014/main" id="{635BF5C8-A007-F66E-5D17-ACCE6579B4CB}"/>
              </a:ext>
            </a:extLst>
          </p:cNvPr>
          <p:cNvSpPr/>
          <p:nvPr/>
        </p:nvSpPr>
        <p:spPr>
          <a:xfrm rot="3599871">
            <a:off x="2457196" y="997581"/>
            <a:ext cx="530365" cy="804423"/>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8;p17">
            <a:extLst>
              <a:ext uri="{FF2B5EF4-FFF2-40B4-BE49-F238E27FC236}">
                <a16:creationId xmlns:a16="http://schemas.microsoft.com/office/drawing/2014/main" id="{E1A1E2B8-4B9A-8571-DC5C-9B12BE0DAEC7}"/>
              </a:ext>
            </a:extLst>
          </p:cNvPr>
          <p:cNvSpPr/>
          <p:nvPr/>
        </p:nvSpPr>
        <p:spPr>
          <a:xfrm rot="-325021">
            <a:off x="2463888" y="1254004"/>
            <a:ext cx="349561" cy="342934"/>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9;p17">
            <a:extLst>
              <a:ext uri="{FF2B5EF4-FFF2-40B4-BE49-F238E27FC236}">
                <a16:creationId xmlns:a16="http://schemas.microsoft.com/office/drawing/2014/main" id="{7CDAB6B3-1B30-FE18-1E93-7985E284483E}"/>
              </a:ext>
            </a:extLst>
          </p:cNvPr>
          <p:cNvSpPr txBox="1"/>
          <p:nvPr/>
        </p:nvSpPr>
        <p:spPr>
          <a:xfrm rot="-325021">
            <a:off x="2465695" y="1304768"/>
            <a:ext cx="349561" cy="2790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2</a:t>
            </a:r>
            <a:endParaRPr b="1" dirty="0">
              <a:solidFill>
                <a:schemeClr val="dk1"/>
              </a:solidFill>
            </a:endParaRPr>
          </a:p>
        </p:txBody>
      </p:sp>
      <p:sp>
        <p:nvSpPr>
          <p:cNvPr id="36" name="Google Shape;370;p17">
            <a:extLst>
              <a:ext uri="{FF2B5EF4-FFF2-40B4-BE49-F238E27FC236}">
                <a16:creationId xmlns:a16="http://schemas.microsoft.com/office/drawing/2014/main" id="{15D7FF10-9D28-9F82-94A7-DA9B059C0ACF}"/>
              </a:ext>
            </a:extLst>
          </p:cNvPr>
          <p:cNvSpPr/>
          <p:nvPr/>
        </p:nvSpPr>
        <p:spPr>
          <a:xfrm rot="3688650">
            <a:off x="3364258" y="506170"/>
            <a:ext cx="530258" cy="804113"/>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1;p17">
            <a:extLst>
              <a:ext uri="{FF2B5EF4-FFF2-40B4-BE49-F238E27FC236}">
                <a16:creationId xmlns:a16="http://schemas.microsoft.com/office/drawing/2014/main" id="{C1800092-946B-26D0-20D1-EB330617F1CD}"/>
              </a:ext>
            </a:extLst>
          </p:cNvPr>
          <p:cNvSpPr/>
          <p:nvPr/>
        </p:nvSpPr>
        <p:spPr>
          <a:xfrm rot="-938080">
            <a:off x="3376741" y="776974"/>
            <a:ext cx="349533" cy="342981"/>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2;p17">
            <a:extLst>
              <a:ext uri="{FF2B5EF4-FFF2-40B4-BE49-F238E27FC236}">
                <a16:creationId xmlns:a16="http://schemas.microsoft.com/office/drawing/2014/main" id="{E09646CD-33AB-4C37-4D8F-02A3C1C48FCF}"/>
              </a:ext>
            </a:extLst>
          </p:cNvPr>
          <p:cNvSpPr txBox="1"/>
          <p:nvPr/>
        </p:nvSpPr>
        <p:spPr>
          <a:xfrm rot="-396383">
            <a:off x="3381931" y="826946"/>
            <a:ext cx="349420" cy="27935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3</a:t>
            </a:r>
            <a:endParaRPr b="1" dirty="0">
              <a:solidFill>
                <a:schemeClr val="dk1"/>
              </a:solidFill>
            </a:endParaRPr>
          </a:p>
        </p:txBody>
      </p:sp>
      <p:cxnSp>
        <p:nvCxnSpPr>
          <p:cNvPr id="39" name="Google Shape;373;p17">
            <a:extLst>
              <a:ext uri="{FF2B5EF4-FFF2-40B4-BE49-F238E27FC236}">
                <a16:creationId xmlns:a16="http://schemas.microsoft.com/office/drawing/2014/main" id="{34D23EEA-F5C5-ADDA-9DBE-758A8371155F}"/>
              </a:ext>
            </a:extLst>
          </p:cNvPr>
          <p:cNvCxnSpPr/>
          <p:nvPr/>
        </p:nvCxnSpPr>
        <p:spPr>
          <a:xfrm flipH="1">
            <a:off x="836084" y="3606980"/>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0" name="Google Shape;374;p17">
            <a:extLst>
              <a:ext uri="{FF2B5EF4-FFF2-40B4-BE49-F238E27FC236}">
                <a16:creationId xmlns:a16="http://schemas.microsoft.com/office/drawing/2014/main" id="{D9AA3B86-9D0B-7E02-0AE2-29BF13B80F66}"/>
              </a:ext>
            </a:extLst>
          </p:cNvPr>
          <p:cNvCxnSpPr/>
          <p:nvPr/>
        </p:nvCxnSpPr>
        <p:spPr>
          <a:xfrm flipH="1">
            <a:off x="1363775" y="33852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1" name="Google Shape;375;p17">
            <a:extLst>
              <a:ext uri="{FF2B5EF4-FFF2-40B4-BE49-F238E27FC236}">
                <a16:creationId xmlns:a16="http://schemas.microsoft.com/office/drawing/2014/main" id="{D8DEF90C-5C57-48CC-5922-B5C8268A6465}"/>
              </a:ext>
            </a:extLst>
          </p:cNvPr>
          <p:cNvCxnSpPr/>
          <p:nvPr/>
        </p:nvCxnSpPr>
        <p:spPr>
          <a:xfrm flipH="1">
            <a:off x="1897175" y="31566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2" name="Google Shape;376;p17">
            <a:extLst>
              <a:ext uri="{FF2B5EF4-FFF2-40B4-BE49-F238E27FC236}">
                <a16:creationId xmlns:a16="http://schemas.microsoft.com/office/drawing/2014/main" id="{78D3FDC8-D4E9-8B7D-5832-CEB599869F11}"/>
              </a:ext>
            </a:extLst>
          </p:cNvPr>
          <p:cNvCxnSpPr/>
          <p:nvPr/>
        </p:nvCxnSpPr>
        <p:spPr>
          <a:xfrm flipH="1">
            <a:off x="2430575" y="29280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3" name="Google Shape;377;p17">
            <a:extLst>
              <a:ext uri="{FF2B5EF4-FFF2-40B4-BE49-F238E27FC236}">
                <a16:creationId xmlns:a16="http://schemas.microsoft.com/office/drawing/2014/main" id="{8034365F-D750-4A7C-5852-395420ABC07B}"/>
              </a:ext>
            </a:extLst>
          </p:cNvPr>
          <p:cNvCxnSpPr/>
          <p:nvPr/>
        </p:nvCxnSpPr>
        <p:spPr>
          <a:xfrm flipH="1">
            <a:off x="2963975" y="26994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4" name="Google Shape;378;p17">
            <a:extLst>
              <a:ext uri="{FF2B5EF4-FFF2-40B4-BE49-F238E27FC236}">
                <a16:creationId xmlns:a16="http://schemas.microsoft.com/office/drawing/2014/main" id="{3B57919D-E07C-40F1-D796-C49ADBE001B8}"/>
              </a:ext>
            </a:extLst>
          </p:cNvPr>
          <p:cNvCxnSpPr/>
          <p:nvPr/>
        </p:nvCxnSpPr>
        <p:spPr>
          <a:xfrm flipH="1">
            <a:off x="3497375" y="24708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5" name="Google Shape;379;p17">
            <a:extLst>
              <a:ext uri="{FF2B5EF4-FFF2-40B4-BE49-F238E27FC236}">
                <a16:creationId xmlns:a16="http://schemas.microsoft.com/office/drawing/2014/main" id="{84CD0F37-73F7-766B-9EED-7EF9644A9F33}"/>
              </a:ext>
            </a:extLst>
          </p:cNvPr>
          <p:cNvCxnSpPr/>
          <p:nvPr/>
        </p:nvCxnSpPr>
        <p:spPr>
          <a:xfrm flipH="1">
            <a:off x="4030775" y="22422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6" name="Google Shape;380;p17">
            <a:extLst>
              <a:ext uri="{FF2B5EF4-FFF2-40B4-BE49-F238E27FC236}">
                <a16:creationId xmlns:a16="http://schemas.microsoft.com/office/drawing/2014/main" id="{0F5D3262-6477-9DA6-043A-8ECC06EF0164}"/>
              </a:ext>
            </a:extLst>
          </p:cNvPr>
          <p:cNvCxnSpPr/>
          <p:nvPr/>
        </p:nvCxnSpPr>
        <p:spPr>
          <a:xfrm flipH="1">
            <a:off x="5097575" y="1785093"/>
            <a:ext cx="434700" cy="180000"/>
          </a:xfrm>
          <a:prstGeom prst="straightConnector1">
            <a:avLst/>
          </a:prstGeom>
          <a:noFill/>
          <a:ln w="38100" cap="flat" cmpd="sng">
            <a:solidFill>
              <a:srgbClr val="FF0000"/>
            </a:solidFill>
            <a:prstDash val="solid"/>
            <a:round/>
            <a:headEnd type="none" w="med" len="med"/>
            <a:tailEnd type="none" w="med" len="med"/>
          </a:ln>
        </p:spPr>
      </p:cxnSp>
      <p:sp>
        <p:nvSpPr>
          <p:cNvPr id="47" name="Google Shape;389;p17">
            <a:extLst>
              <a:ext uri="{FF2B5EF4-FFF2-40B4-BE49-F238E27FC236}">
                <a16:creationId xmlns:a16="http://schemas.microsoft.com/office/drawing/2014/main" id="{0145E072-93B5-ECC3-20C2-33CFB11A087C}"/>
              </a:ext>
            </a:extLst>
          </p:cNvPr>
          <p:cNvSpPr/>
          <p:nvPr/>
        </p:nvSpPr>
        <p:spPr>
          <a:xfrm rot="-7570637">
            <a:off x="2834142" y="3002937"/>
            <a:ext cx="531099" cy="817921"/>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0;p17">
            <a:extLst>
              <a:ext uri="{FF2B5EF4-FFF2-40B4-BE49-F238E27FC236}">
                <a16:creationId xmlns:a16="http://schemas.microsoft.com/office/drawing/2014/main" id="{13B80398-4D28-31EB-E987-D7FE01CFAF53}"/>
              </a:ext>
            </a:extLst>
          </p:cNvPr>
          <p:cNvSpPr/>
          <p:nvPr/>
        </p:nvSpPr>
        <p:spPr>
          <a:xfrm rot="479873">
            <a:off x="2928296" y="3213847"/>
            <a:ext cx="349298" cy="342892"/>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1;p17">
            <a:extLst>
              <a:ext uri="{FF2B5EF4-FFF2-40B4-BE49-F238E27FC236}">
                <a16:creationId xmlns:a16="http://schemas.microsoft.com/office/drawing/2014/main" id="{FFBEDA0D-BF44-721A-1F16-C85B122AC961}"/>
              </a:ext>
            </a:extLst>
          </p:cNvPr>
          <p:cNvSpPr txBox="1"/>
          <p:nvPr/>
        </p:nvSpPr>
        <p:spPr>
          <a:xfrm rot="-5907">
            <a:off x="2936573" y="3232714"/>
            <a:ext cx="349201"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8</a:t>
            </a:r>
            <a:endParaRPr b="1" dirty="0">
              <a:solidFill>
                <a:schemeClr val="dk1"/>
              </a:solidFill>
            </a:endParaRPr>
          </a:p>
        </p:txBody>
      </p:sp>
      <p:sp>
        <p:nvSpPr>
          <p:cNvPr id="50" name="Google Shape;393;p17">
            <a:extLst>
              <a:ext uri="{FF2B5EF4-FFF2-40B4-BE49-F238E27FC236}">
                <a16:creationId xmlns:a16="http://schemas.microsoft.com/office/drawing/2014/main" id="{C745C97F-BFC5-A957-2BB8-88E8FDE3D939}"/>
              </a:ext>
            </a:extLst>
          </p:cNvPr>
          <p:cNvSpPr/>
          <p:nvPr/>
        </p:nvSpPr>
        <p:spPr>
          <a:xfrm rot="4369547">
            <a:off x="4495433" y="-121638"/>
            <a:ext cx="530347" cy="804201"/>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4;p17">
            <a:extLst>
              <a:ext uri="{FF2B5EF4-FFF2-40B4-BE49-F238E27FC236}">
                <a16:creationId xmlns:a16="http://schemas.microsoft.com/office/drawing/2014/main" id="{9788388B-C922-7167-D504-8D3391E17966}"/>
              </a:ext>
            </a:extLst>
          </p:cNvPr>
          <p:cNvSpPr/>
          <p:nvPr/>
        </p:nvSpPr>
        <p:spPr>
          <a:xfrm rot="-938080">
            <a:off x="4508091" y="149199"/>
            <a:ext cx="349533" cy="342981"/>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5;p17">
            <a:extLst>
              <a:ext uri="{FF2B5EF4-FFF2-40B4-BE49-F238E27FC236}">
                <a16:creationId xmlns:a16="http://schemas.microsoft.com/office/drawing/2014/main" id="{6B324108-56B5-B6E4-1602-E1C834DDFF7C}"/>
              </a:ext>
            </a:extLst>
          </p:cNvPr>
          <p:cNvSpPr txBox="1"/>
          <p:nvPr/>
        </p:nvSpPr>
        <p:spPr>
          <a:xfrm rot="-396383">
            <a:off x="4513281" y="199171"/>
            <a:ext cx="349420" cy="27935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4</a:t>
            </a:r>
            <a:endParaRPr b="1" u="sng" dirty="0">
              <a:solidFill>
                <a:schemeClr val="dk1"/>
              </a:solidFill>
            </a:endParaRPr>
          </a:p>
        </p:txBody>
      </p:sp>
      <p:sp>
        <p:nvSpPr>
          <p:cNvPr id="53" name="Google Shape;396;p17">
            <a:extLst>
              <a:ext uri="{FF2B5EF4-FFF2-40B4-BE49-F238E27FC236}">
                <a16:creationId xmlns:a16="http://schemas.microsoft.com/office/drawing/2014/main" id="{95C242CA-DD20-AD9D-06D3-E94AC5844410}"/>
              </a:ext>
            </a:extLst>
          </p:cNvPr>
          <p:cNvSpPr/>
          <p:nvPr/>
        </p:nvSpPr>
        <p:spPr>
          <a:xfrm rot="-7570637">
            <a:off x="3781001" y="2583782"/>
            <a:ext cx="531099" cy="817921"/>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7;p17">
            <a:extLst>
              <a:ext uri="{FF2B5EF4-FFF2-40B4-BE49-F238E27FC236}">
                <a16:creationId xmlns:a16="http://schemas.microsoft.com/office/drawing/2014/main" id="{E7B2F765-43DD-6892-569A-744215DAE4C3}"/>
              </a:ext>
            </a:extLst>
          </p:cNvPr>
          <p:cNvSpPr/>
          <p:nvPr/>
        </p:nvSpPr>
        <p:spPr>
          <a:xfrm rot="479873">
            <a:off x="3992794" y="2711541"/>
            <a:ext cx="349298" cy="342892"/>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8;p17">
            <a:extLst>
              <a:ext uri="{FF2B5EF4-FFF2-40B4-BE49-F238E27FC236}">
                <a16:creationId xmlns:a16="http://schemas.microsoft.com/office/drawing/2014/main" id="{E580A21F-C7BF-5628-4B26-0527F5B13AF1}"/>
              </a:ext>
            </a:extLst>
          </p:cNvPr>
          <p:cNvSpPr txBox="1"/>
          <p:nvPr/>
        </p:nvSpPr>
        <p:spPr>
          <a:xfrm rot="-5907">
            <a:off x="3992815" y="2743290"/>
            <a:ext cx="349201"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7</a:t>
            </a:r>
            <a:endParaRPr b="1" u="sng" dirty="0">
              <a:solidFill>
                <a:schemeClr val="dk1"/>
              </a:solidFill>
            </a:endParaRPr>
          </a:p>
        </p:txBody>
      </p:sp>
      <p:sp>
        <p:nvSpPr>
          <p:cNvPr id="56" name="Google Shape;399;p17">
            <a:extLst>
              <a:ext uri="{FF2B5EF4-FFF2-40B4-BE49-F238E27FC236}">
                <a16:creationId xmlns:a16="http://schemas.microsoft.com/office/drawing/2014/main" id="{2148384D-30DC-C82C-6DB6-7E8FD97FFC3A}"/>
              </a:ext>
            </a:extLst>
          </p:cNvPr>
          <p:cNvSpPr/>
          <p:nvPr/>
        </p:nvSpPr>
        <p:spPr>
          <a:xfrm rot="-7570637">
            <a:off x="5280876" y="1702857"/>
            <a:ext cx="531099" cy="817921"/>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0;p17">
            <a:extLst>
              <a:ext uri="{FF2B5EF4-FFF2-40B4-BE49-F238E27FC236}">
                <a16:creationId xmlns:a16="http://schemas.microsoft.com/office/drawing/2014/main" id="{D17A2B33-3DCD-3D4F-0A4B-7EF89D207BB1}"/>
              </a:ext>
            </a:extLst>
          </p:cNvPr>
          <p:cNvSpPr/>
          <p:nvPr/>
        </p:nvSpPr>
        <p:spPr>
          <a:xfrm rot="479873">
            <a:off x="5492669" y="1830616"/>
            <a:ext cx="349298" cy="342892"/>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1;p17">
            <a:extLst>
              <a:ext uri="{FF2B5EF4-FFF2-40B4-BE49-F238E27FC236}">
                <a16:creationId xmlns:a16="http://schemas.microsoft.com/office/drawing/2014/main" id="{AD4F411D-03F6-D3B4-0533-24B592EDAA5B}"/>
              </a:ext>
            </a:extLst>
          </p:cNvPr>
          <p:cNvSpPr txBox="1"/>
          <p:nvPr/>
        </p:nvSpPr>
        <p:spPr>
          <a:xfrm rot="-5907">
            <a:off x="5492690" y="1862365"/>
            <a:ext cx="349201"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PH" b="1" dirty="0">
                <a:solidFill>
                  <a:schemeClr val="dk1"/>
                </a:solidFill>
              </a:rPr>
              <a:t>6</a:t>
            </a:r>
            <a:endParaRPr b="1" dirty="0">
              <a:solidFill>
                <a:schemeClr val="dk1"/>
              </a:solidFill>
            </a:endParaRPr>
          </a:p>
        </p:txBody>
      </p:sp>
      <p:cxnSp>
        <p:nvCxnSpPr>
          <p:cNvPr id="59" name="Google Shape;402;p17">
            <a:extLst>
              <a:ext uri="{FF2B5EF4-FFF2-40B4-BE49-F238E27FC236}">
                <a16:creationId xmlns:a16="http://schemas.microsoft.com/office/drawing/2014/main" id="{8177E4D3-B910-BDE6-9185-BC3B23D4FF6E}"/>
              </a:ext>
            </a:extLst>
          </p:cNvPr>
          <p:cNvCxnSpPr/>
          <p:nvPr/>
        </p:nvCxnSpPr>
        <p:spPr>
          <a:xfrm flipH="1">
            <a:off x="4564175" y="2013693"/>
            <a:ext cx="434700" cy="180000"/>
          </a:xfrm>
          <a:prstGeom prst="straightConnector1">
            <a:avLst/>
          </a:prstGeom>
          <a:noFill/>
          <a:ln w="38100" cap="flat" cmpd="sng">
            <a:solidFill>
              <a:srgbClr val="FF0000"/>
            </a:solidFill>
            <a:prstDash val="solid"/>
            <a:round/>
            <a:headEnd type="none" w="med" len="med"/>
            <a:tailEnd type="none" w="med" len="med"/>
          </a:ln>
        </p:spPr>
      </p:cxnSp>
      <p:sp>
        <p:nvSpPr>
          <p:cNvPr id="60" name="Google Shape;403;p17">
            <a:extLst>
              <a:ext uri="{FF2B5EF4-FFF2-40B4-BE49-F238E27FC236}">
                <a16:creationId xmlns:a16="http://schemas.microsoft.com/office/drawing/2014/main" id="{EC3A27D3-C7A1-7E31-80E6-0CF21DDF8290}"/>
              </a:ext>
            </a:extLst>
          </p:cNvPr>
          <p:cNvSpPr/>
          <p:nvPr/>
        </p:nvSpPr>
        <p:spPr>
          <a:xfrm rot="479873">
            <a:off x="6464056" y="667141"/>
            <a:ext cx="349298" cy="342892"/>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4;p17">
            <a:extLst>
              <a:ext uri="{FF2B5EF4-FFF2-40B4-BE49-F238E27FC236}">
                <a16:creationId xmlns:a16="http://schemas.microsoft.com/office/drawing/2014/main" id="{0C69ADAD-405C-CD45-84F3-30F94E400C07}"/>
              </a:ext>
            </a:extLst>
          </p:cNvPr>
          <p:cNvSpPr txBox="1"/>
          <p:nvPr/>
        </p:nvSpPr>
        <p:spPr>
          <a:xfrm rot="-5907">
            <a:off x="6464078" y="698890"/>
            <a:ext cx="349201"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PH" b="1" dirty="0">
                <a:solidFill>
                  <a:schemeClr val="dk1"/>
                </a:solidFill>
              </a:rPr>
              <a:t>5</a:t>
            </a:r>
            <a:endParaRPr b="1" dirty="0">
              <a:solidFill>
                <a:schemeClr val="dk1"/>
              </a:solidFill>
            </a:endParaRPr>
          </a:p>
        </p:txBody>
      </p:sp>
      <p:sp>
        <p:nvSpPr>
          <p:cNvPr id="62" name="Google Shape;138;p14">
            <a:extLst>
              <a:ext uri="{FF2B5EF4-FFF2-40B4-BE49-F238E27FC236}">
                <a16:creationId xmlns:a16="http://schemas.microsoft.com/office/drawing/2014/main" id="{3D87CF79-6393-B528-AED2-2C49B36B122C}"/>
              </a:ext>
            </a:extLst>
          </p:cNvPr>
          <p:cNvSpPr/>
          <p:nvPr/>
        </p:nvSpPr>
        <p:spPr>
          <a:xfrm rot="10800000">
            <a:off x="4869249" y="3430254"/>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p14">
            <a:extLst>
              <a:ext uri="{FF2B5EF4-FFF2-40B4-BE49-F238E27FC236}">
                <a16:creationId xmlns:a16="http://schemas.microsoft.com/office/drawing/2014/main" id="{8CBF0EB7-CDCA-8470-BFB7-3A8124EA1CF4}"/>
              </a:ext>
            </a:extLst>
          </p:cNvPr>
          <p:cNvSpPr txBox="1"/>
          <p:nvPr/>
        </p:nvSpPr>
        <p:spPr>
          <a:xfrm rot="973">
            <a:off x="4880135" y="3472628"/>
            <a:ext cx="1059600" cy="206400"/>
          </a:xfrm>
          <a:prstGeom prst="rect">
            <a:avLst/>
          </a:prstGeom>
          <a:noFill/>
          <a:ln>
            <a:noFill/>
          </a:ln>
        </p:spPr>
        <p:txBody>
          <a:bodyPr spcFirstLastPara="1" wrap="square" lIns="91425" tIns="91425" rIns="91425" bIns="91425" anchor="ctr" anchorCtr="0">
            <a:noAutofit/>
          </a:bodyPr>
          <a:lstStyle/>
          <a:p>
            <a:pPr lvl="0" algn="ctr"/>
            <a:r>
              <a:rPr lang="en-PH" sz="800" b="1" dirty="0">
                <a:solidFill>
                  <a:srgbClr val="FFFFFF"/>
                </a:solidFill>
              </a:rPr>
              <a:t>3-5 Working Days</a:t>
            </a:r>
            <a:endParaRPr lang="en-PH" sz="500" b="1" dirty="0">
              <a:solidFill>
                <a:schemeClr val="lt1"/>
              </a:solidFill>
            </a:endParaRPr>
          </a:p>
        </p:txBody>
      </p:sp>
      <p:sp>
        <p:nvSpPr>
          <p:cNvPr id="64" name="Google Shape;140;p14">
            <a:extLst>
              <a:ext uri="{FF2B5EF4-FFF2-40B4-BE49-F238E27FC236}">
                <a16:creationId xmlns:a16="http://schemas.microsoft.com/office/drawing/2014/main" id="{A9160357-CC62-3B74-4794-578048CD7C14}"/>
              </a:ext>
            </a:extLst>
          </p:cNvPr>
          <p:cNvSpPr/>
          <p:nvPr/>
        </p:nvSpPr>
        <p:spPr>
          <a:xfrm rot="10800000">
            <a:off x="4869224" y="2532654"/>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p14">
            <a:extLst>
              <a:ext uri="{FF2B5EF4-FFF2-40B4-BE49-F238E27FC236}">
                <a16:creationId xmlns:a16="http://schemas.microsoft.com/office/drawing/2014/main" id="{DCB01E5A-A72C-3AD9-ADEC-F47FBBB62137}"/>
              </a:ext>
            </a:extLst>
          </p:cNvPr>
          <p:cNvSpPr txBox="1"/>
          <p:nvPr/>
        </p:nvSpPr>
        <p:spPr>
          <a:xfrm>
            <a:off x="4915674" y="3248779"/>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chemeClr val="lt1"/>
                </a:solidFill>
              </a:rPr>
              <a:t>OCD CO</a:t>
            </a:r>
            <a:endParaRPr sz="800" b="1" u="sng">
              <a:solidFill>
                <a:schemeClr val="lt1"/>
              </a:solidFill>
            </a:endParaRPr>
          </a:p>
        </p:txBody>
      </p:sp>
      <p:sp>
        <p:nvSpPr>
          <p:cNvPr id="66" name="Google Shape;142;p14">
            <a:extLst>
              <a:ext uri="{FF2B5EF4-FFF2-40B4-BE49-F238E27FC236}">
                <a16:creationId xmlns:a16="http://schemas.microsoft.com/office/drawing/2014/main" id="{49322B56-7F51-A1D0-36B1-61A3E7D8ECFA}"/>
              </a:ext>
            </a:extLst>
          </p:cNvPr>
          <p:cNvSpPr txBox="1"/>
          <p:nvPr/>
        </p:nvSpPr>
        <p:spPr>
          <a:xfrm>
            <a:off x="4900374" y="2597954"/>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dirty="0">
                <a:solidFill>
                  <a:schemeClr val="lt1"/>
                </a:solidFill>
              </a:rPr>
              <a:t>Review of Proposal and Endorsement to SND</a:t>
            </a:r>
            <a:endParaRPr sz="900" b="1" u="sng" dirty="0">
              <a:solidFill>
                <a:schemeClr val="lt1"/>
              </a:solidFill>
            </a:endParaRPr>
          </a:p>
        </p:txBody>
      </p:sp>
      <p:sp>
        <p:nvSpPr>
          <p:cNvPr id="67" name="Google Shape;143;p14">
            <a:extLst>
              <a:ext uri="{FF2B5EF4-FFF2-40B4-BE49-F238E27FC236}">
                <a16:creationId xmlns:a16="http://schemas.microsoft.com/office/drawing/2014/main" id="{A7BD0AB8-AA5B-D781-2515-6406DADC0FEC}"/>
              </a:ext>
            </a:extLst>
          </p:cNvPr>
          <p:cNvSpPr/>
          <p:nvPr/>
        </p:nvSpPr>
        <p:spPr>
          <a:xfrm rot="10800000">
            <a:off x="3590427" y="4288776"/>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4;p14">
            <a:extLst>
              <a:ext uri="{FF2B5EF4-FFF2-40B4-BE49-F238E27FC236}">
                <a16:creationId xmlns:a16="http://schemas.microsoft.com/office/drawing/2014/main" id="{F92C85FC-34C1-2BBC-39AE-7A40B5020518}"/>
              </a:ext>
            </a:extLst>
          </p:cNvPr>
          <p:cNvSpPr txBox="1"/>
          <p:nvPr/>
        </p:nvSpPr>
        <p:spPr>
          <a:xfrm rot="915">
            <a:off x="3603875" y="4331151"/>
            <a:ext cx="1127400" cy="206400"/>
          </a:xfrm>
          <a:prstGeom prst="rect">
            <a:avLst/>
          </a:prstGeom>
          <a:noFill/>
          <a:ln>
            <a:noFill/>
          </a:ln>
        </p:spPr>
        <p:txBody>
          <a:bodyPr spcFirstLastPara="1" wrap="square" lIns="91425" tIns="91425" rIns="91425" bIns="91425" anchor="ctr" anchorCtr="0">
            <a:noAutofit/>
          </a:bodyPr>
          <a:lstStyle/>
          <a:p>
            <a:pPr lvl="0" algn="ctr"/>
            <a:r>
              <a:rPr lang="en-PH" sz="800" b="1" dirty="0">
                <a:solidFill>
                  <a:srgbClr val="FFFFFF"/>
                </a:solidFill>
              </a:rPr>
              <a:t>3-5 Working Days</a:t>
            </a:r>
            <a:endParaRPr lang="en-PH" sz="500" b="1" dirty="0">
              <a:solidFill>
                <a:schemeClr val="lt1"/>
              </a:solidFill>
            </a:endParaRPr>
          </a:p>
        </p:txBody>
      </p:sp>
      <p:sp>
        <p:nvSpPr>
          <p:cNvPr id="69" name="Google Shape;145;p14">
            <a:extLst>
              <a:ext uri="{FF2B5EF4-FFF2-40B4-BE49-F238E27FC236}">
                <a16:creationId xmlns:a16="http://schemas.microsoft.com/office/drawing/2014/main" id="{4086A417-45ED-3992-983A-03BE863FCFCC}"/>
              </a:ext>
            </a:extLst>
          </p:cNvPr>
          <p:cNvSpPr/>
          <p:nvPr/>
        </p:nvSpPr>
        <p:spPr>
          <a:xfrm rot="10800000">
            <a:off x="3590601" y="3391176"/>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6;p14">
            <a:extLst>
              <a:ext uri="{FF2B5EF4-FFF2-40B4-BE49-F238E27FC236}">
                <a16:creationId xmlns:a16="http://schemas.microsoft.com/office/drawing/2014/main" id="{53BC6106-BD1B-78EE-03BE-E20AB4D38A50}"/>
              </a:ext>
            </a:extLst>
          </p:cNvPr>
          <p:cNvSpPr txBox="1"/>
          <p:nvPr/>
        </p:nvSpPr>
        <p:spPr>
          <a:xfrm>
            <a:off x="3551738" y="4061676"/>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chemeClr val="lt1"/>
                </a:solidFill>
              </a:rPr>
              <a:t>SND/C, NDRRMC</a:t>
            </a:r>
            <a:endParaRPr sz="800" b="1" u="sng">
              <a:solidFill>
                <a:schemeClr val="lt1"/>
              </a:solidFill>
            </a:endParaRPr>
          </a:p>
        </p:txBody>
      </p:sp>
      <p:sp>
        <p:nvSpPr>
          <p:cNvPr id="71" name="Google Shape;147;p14">
            <a:extLst>
              <a:ext uri="{FF2B5EF4-FFF2-40B4-BE49-F238E27FC236}">
                <a16:creationId xmlns:a16="http://schemas.microsoft.com/office/drawing/2014/main" id="{3096A6A0-E11C-74D6-8E97-8E8DC5BA9C4D}"/>
              </a:ext>
            </a:extLst>
          </p:cNvPr>
          <p:cNvSpPr txBox="1"/>
          <p:nvPr/>
        </p:nvSpPr>
        <p:spPr>
          <a:xfrm>
            <a:off x="3551750" y="3467151"/>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Approves and signs recommendation letter to OP</a:t>
            </a:r>
            <a:endParaRPr sz="800" b="1">
              <a:solidFill>
                <a:schemeClr val="lt1"/>
              </a:solidFill>
            </a:endParaRPr>
          </a:p>
        </p:txBody>
      </p:sp>
      <p:sp>
        <p:nvSpPr>
          <p:cNvPr id="72" name="Google Shape;148;p14">
            <a:extLst>
              <a:ext uri="{FF2B5EF4-FFF2-40B4-BE49-F238E27FC236}">
                <a16:creationId xmlns:a16="http://schemas.microsoft.com/office/drawing/2014/main" id="{EB824600-172A-FC1B-0153-C5CFAA0CF007}"/>
              </a:ext>
            </a:extLst>
          </p:cNvPr>
          <p:cNvSpPr/>
          <p:nvPr/>
        </p:nvSpPr>
        <p:spPr>
          <a:xfrm rot="10800000">
            <a:off x="2224019" y="4662653"/>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9;p14">
            <a:extLst>
              <a:ext uri="{FF2B5EF4-FFF2-40B4-BE49-F238E27FC236}">
                <a16:creationId xmlns:a16="http://schemas.microsoft.com/office/drawing/2014/main" id="{CF5ADF66-76C5-FBFE-764B-9B9AB14CB439}"/>
              </a:ext>
            </a:extLst>
          </p:cNvPr>
          <p:cNvSpPr txBox="1"/>
          <p:nvPr/>
        </p:nvSpPr>
        <p:spPr>
          <a:xfrm rot="973">
            <a:off x="2234905" y="4705027"/>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FFFFFF"/>
                </a:solidFill>
              </a:rPr>
              <a:t>1-2 Working Days</a:t>
            </a:r>
            <a:endParaRPr sz="500" b="1">
              <a:solidFill>
                <a:schemeClr val="lt1"/>
              </a:solidFill>
            </a:endParaRPr>
          </a:p>
        </p:txBody>
      </p:sp>
      <p:sp>
        <p:nvSpPr>
          <p:cNvPr id="74" name="Google Shape;150;p14">
            <a:extLst>
              <a:ext uri="{FF2B5EF4-FFF2-40B4-BE49-F238E27FC236}">
                <a16:creationId xmlns:a16="http://schemas.microsoft.com/office/drawing/2014/main" id="{70866FEA-2D21-ED56-97A3-CAAB55141A3B}"/>
              </a:ext>
            </a:extLst>
          </p:cNvPr>
          <p:cNvSpPr/>
          <p:nvPr/>
        </p:nvSpPr>
        <p:spPr>
          <a:xfrm rot="10800000">
            <a:off x="2223994" y="3765053"/>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1;p14">
            <a:extLst>
              <a:ext uri="{FF2B5EF4-FFF2-40B4-BE49-F238E27FC236}">
                <a16:creationId xmlns:a16="http://schemas.microsoft.com/office/drawing/2014/main" id="{78C897D6-62C0-6A10-5BCB-5AAE9A838A0E}"/>
              </a:ext>
            </a:extLst>
          </p:cNvPr>
          <p:cNvSpPr txBox="1"/>
          <p:nvPr/>
        </p:nvSpPr>
        <p:spPr>
          <a:xfrm>
            <a:off x="2296396" y="4453352"/>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chemeClr val="lt1"/>
                </a:solidFill>
              </a:rPr>
              <a:t>OCD CO</a:t>
            </a:r>
            <a:endParaRPr sz="800" b="1" u="sng" dirty="0">
              <a:solidFill>
                <a:schemeClr val="lt1"/>
              </a:solidFill>
            </a:endParaRPr>
          </a:p>
        </p:txBody>
      </p:sp>
      <p:sp>
        <p:nvSpPr>
          <p:cNvPr id="76" name="Google Shape;152;p14">
            <a:extLst>
              <a:ext uri="{FF2B5EF4-FFF2-40B4-BE49-F238E27FC236}">
                <a16:creationId xmlns:a16="http://schemas.microsoft.com/office/drawing/2014/main" id="{C120DB76-48AD-3AF2-3C3E-A64A7A76F992}"/>
              </a:ext>
            </a:extLst>
          </p:cNvPr>
          <p:cNvSpPr txBox="1"/>
          <p:nvPr/>
        </p:nvSpPr>
        <p:spPr>
          <a:xfrm>
            <a:off x="2255144" y="3830353"/>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rgbClr val="FFFFFF"/>
                </a:solidFill>
              </a:rPr>
              <a:t>Transmittal of Request to OP for approval</a:t>
            </a:r>
            <a:endParaRPr sz="800" b="1" dirty="0">
              <a:solidFill>
                <a:schemeClr val="lt1"/>
              </a:solidFill>
            </a:endParaRPr>
          </a:p>
        </p:txBody>
      </p:sp>
      <p:sp>
        <p:nvSpPr>
          <p:cNvPr id="77" name="Google Shape;155;p14">
            <a:extLst>
              <a:ext uri="{FF2B5EF4-FFF2-40B4-BE49-F238E27FC236}">
                <a16:creationId xmlns:a16="http://schemas.microsoft.com/office/drawing/2014/main" id="{0115D81D-5A44-0F00-01DF-0D0B0541CF8B}"/>
              </a:ext>
            </a:extLst>
          </p:cNvPr>
          <p:cNvSpPr/>
          <p:nvPr/>
        </p:nvSpPr>
        <p:spPr>
          <a:xfrm rot="10800000">
            <a:off x="118557" y="-78195"/>
            <a:ext cx="3997461" cy="525475"/>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p14">
            <a:extLst>
              <a:ext uri="{FF2B5EF4-FFF2-40B4-BE49-F238E27FC236}">
                <a16:creationId xmlns:a16="http://schemas.microsoft.com/office/drawing/2014/main" id="{7FB2E8DA-7B16-E5FC-C338-AD062DD1F509}"/>
              </a:ext>
            </a:extLst>
          </p:cNvPr>
          <p:cNvSpPr txBox="1"/>
          <p:nvPr/>
        </p:nvSpPr>
        <p:spPr>
          <a:xfrm>
            <a:off x="358658" y="-31007"/>
            <a:ext cx="3660706" cy="429602"/>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 sz="1200" dirty="0">
                <a:solidFill>
                  <a:srgbClr val="FFFFFF"/>
                </a:solidFill>
              </a:rPr>
              <a:t>Process Flow for Phase IV – Regional Project Validation and Evaluation </a:t>
            </a:r>
            <a:r>
              <a:rPr lang="en-PH" sz="1200" dirty="0">
                <a:solidFill>
                  <a:srgbClr val="FFFFFF"/>
                </a:solidFill>
              </a:rPr>
              <a:t>Team</a:t>
            </a:r>
            <a:r>
              <a:rPr lang="en" sz="1200" dirty="0">
                <a:solidFill>
                  <a:srgbClr val="FFFFFF"/>
                </a:solidFill>
              </a:rPr>
              <a:t> Assessment</a:t>
            </a:r>
          </a:p>
        </p:txBody>
      </p:sp>
      <p:sp>
        <p:nvSpPr>
          <p:cNvPr id="79" name="Google Shape;278;p16">
            <a:extLst>
              <a:ext uri="{FF2B5EF4-FFF2-40B4-BE49-F238E27FC236}">
                <a16:creationId xmlns:a16="http://schemas.microsoft.com/office/drawing/2014/main" id="{566F921C-79DE-07C5-D3B8-0049DB10E17A}"/>
              </a:ext>
            </a:extLst>
          </p:cNvPr>
          <p:cNvSpPr/>
          <p:nvPr/>
        </p:nvSpPr>
        <p:spPr>
          <a:xfrm>
            <a:off x="280526" y="728186"/>
            <a:ext cx="1467600" cy="619500"/>
          </a:xfrm>
          <a:prstGeom prst="roundRect">
            <a:avLst>
              <a:gd name="adj" fmla="val 16667"/>
            </a:avLst>
          </a:prstGeom>
          <a:solidFill>
            <a:srgbClr val="D6DCE5"/>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p16">
            <a:extLst>
              <a:ext uri="{FF2B5EF4-FFF2-40B4-BE49-F238E27FC236}">
                <a16:creationId xmlns:a16="http://schemas.microsoft.com/office/drawing/2014/main" id="{CD4AD6D9-AB25-3DF2-5801-6DD6051E3BBA}"/>
              </a:ext>
            </a:extLst>
          </p:cNvPr>
          <p:cNvSpPr txBox="1"/>
          <p:nvPr/>
        </p:nvSpPr>
        <p:spPr>
          <a:xfrm>
            <a:off x="204326" y="770636"/>
            <a:ext cx="1583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chemeClr val="dk1"/>
                </a:solidFill>
              </a:rPr>
              <a:t>Sub-Total Pre-Requisite(N/R DRRMC):</a:t>
            </a:r>
            <a:endParaRPr sz="900" b="1" dirty="0">
              <a:solidFill>
                <a:schemeClr val="dk1"/>
              </a:solidFill>
            </a:endParaRPr>
          </a:p>
          <a:p>
            <a:pPr marL="0" lvl="0" indent="0" algn="ctr" rtl="0">
              <a:lnSpc>
                <a:spcPct val="115000"/>
              </a:lnSpc>
              <a:spcBef>
                <a:spcPts val="0"/>
              </a:spcBef>
              <a:spcAft>
                <a:spcPts val="0"/>
              </a:spcAft>
              <a:buNone/>
            </a:pPr>
            <a:r>
              <a:rPr lang="en" sz="900" b="1" dirty="0">
                <a:solidFill>
                  <a:schemeClr val="dk1"/>
                </a:solidFill>
              </a:rPr>
              <a:t>2 – 4 weeks and 3 days</a:t>
            </a:r>
            <a:endParaRPr sz="900" b="1" dirty="0">
              <a:solidFill>
                <a:schemeClr val="dk1"/>
              </a:solidFill>
            </a:endParaRPr>
          </a:p>
        </p:txBody>
      </p:sp>
      <p:sp>
        <p:nvSpPr>
          <p:cNvPr id="81" name="Google Shape;100;p13">
            <a:extLst>
              <a:ext uri="{FF2B5EF4-FFF2-40B4-BE49-F238E27FC236}">
                <a16:creationId xmlns:a16="http://schemas.microsoft.com/office/drawing/2014/main" id="{43194024-2971-0CF4-0FB0-BAD6F9AE86FF}"/>
              </a:ext>
            </a:extLst>
          </p:cNvPr>
          <p:cNvSpPr/>
          <p:nvPr/>
        </p:nvSpPr>
        <p:spPr>
          <a:xfrm>
            <a:off x="790122" y="3800201"/>
            <a:ext cx="968100" cy="733550"/>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1;p13">
            <a:extLst>
              <a:ext uri="{FF2B5EF4-FFF2-40B4-BE49-F238E27FC236}">
                <a16:creationId xmlns:a16="http://schemas.microsoft.com/office/drawing/2014/main" id="{D2AF1C00-DF5E-3094-7344-711E3BCE93A0}"/>
              </a:ext>
            </a:extLst>
          </p:cNvPr>
          <p:cNvSpPr txBox="1"/>
          <p:nvPr/>
        </p:nvSpPr>
        <p:spPr>
          <a:xfrm>
            <a:off x="731675" y="4080276"/>
            <a:ext cx="1127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12-17 Working days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595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additive="base">
                                        <p:cTn id="75" dur="500" fill="hold"/>
                                        <p:tgtEl>
                                          <p:spTgt spid="82"/>
                                        </p:tgtEl>
                                        <p:attrNameLst>
                                          <p:attrName>ppt_x</p:attrName>
                                        </p:attrNameLst>
                                      </p:cBhvr>
                                      <p:tavLst>
                                        <p:tav tm="0">
                                          <p:val>
                                            <p:strVal val="#ppt_x"/>
                                          </p:val>
                                        </p:tav>
                                        <p:tav tm="100000">
                                          <p:val>
                                            <p:strVal val="#ppt_x"/>
                                          </p:val>
                                        </p:tav>
                                      </p:tavLst>
                                    </p:anim>
                                    <p:anim calcmode="lin" valueType="num">
                                      <p:cBhvr additive="base">
                                        <p:cTn id="76" dur="500" fill="hold"/>
                                        <p:tgtEl>
                                          <p:spTgt spid="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fill="hold"/>
                                        <p:tgtEl>
                                          <p:spTgt spid="81"/>
                                        </p:tgtEl>
                                        <p:attrNameLst>
                                          <p:attrName>ppt_x</p:attrName>
                                        </p:attrNameLst>
                                      </p:cBhvr>
                                      <p:tavLst>
                                        <p:tav tm="0">
                                          <p:val>
                                            <p:strVal val="#ppt_x"/>
                                          </p:val>
                                        </p:tav>
                                        <p:tav tm="100000">
                                          <p:val>
                                            <p:strVal val="#ppt_x"/>
                                          </p:val>
                                        </p:tav>
                                      </p:tavLst>
                                    </p:anim>
                                    <p:anim calcmode="lin" valueType="num">
                                      <p:cBhvr additive="base">
                                        <p:cTn id="8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animBg="1"/>
      <p:bldP spid="65" grpId="0"/>
      <p:bldP spid="66" grpId="0"/>
      <p:bldP spid="67" grpId="0" animBg="1"/>
      <p:bldP spid="68" grpId="0"/>
      <p:bldP spid="69" grpId="0" animBg="1"/>
      <p:bldP spid="70" grpId="0"/>
      <p:bldP spid="71" grpId="0"/>
      <p:bldP spid="72" grpId="0" animBg="1"/>
      <p:bldP spid="73" grpId="0"/>
      <p:bldP spid="74" grpId="0" animBg="1"/>
      <p:bldP spid="75" grpId="0"/>
      <p:bldP spid="76" grpId="0"/>
      <p:bldP spid="77" grpId="0" animBg="1"/>
      <p:bldP spid="78" grpId="0"/>
      <p:bldP spid="81" grpId="0" animBg="1"/>
      <p:bldP spid="82"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253;p16">
            <a:extLst>
              <a:ext uri="{FF2B5EF4-FFF2-40B4-BE49-F238E27FC236}">
                <a16:creationId xmlns:a16="http://schemas.microsoft.com/office/drawing/2014/main" id="{BEBDE778-1903-B73F-12D7-BBDDB2FFB2A8}"/>
              </a:ext>
            </a:extLst>
          </p:cNvPr>
          <p:cNvSpPr/>
          <p:nvPr/>
        </p:nvSpPr>
        <p:spPr>
          <a:xfrm>
            <a:off x="9700" y="3769355"/>
            <a:ext cx="9186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54;p16">
            <a:extLst>
              <a:ext uri="{FF2B5EF4-FFF2-40B4-BE49-F238E27FC236}">
                <a16:creationId xmlns:a16="http://schemas.microsoft.com/office/drawing/2014/main" id="{1D595045-60E8-C7AA-86C3-85C2758E6664}"/>
              </a:ext>
            </a:extLst>
          </p:cNvPr>
          <p:cNvSpPr txBox="1"/>
          <p:nvPr/>
        </p:nvSpPr>
        <p:spPr>
          <a:xfrm>
            <a:off x="0" y="3810030"/>
            <a:ext cx="918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2 months</a:t>
            </a:r>
            <a:endParaRPr sz="800" b="1">
              <a:solidFill>
                <a:schemeClr val="lt1"/>
              </a:solidFill>
            </a:endParaRPr>
          </a:p>
        </p:txBody>
      </p:sp>
      <p:sp>
        <p:nvSpPr>
          <p:cNvPr id="4" name="Google Shape;255;p16">
            <a:extLst>
              <a:ext uri="{FF2B5EF4-FFF2-40B4-BE49-F238E27FC236}">
                <a16:creationId xmlns:a16="http://schemas.microsoft.com/office/drawing/2014/main" id="{484EE968-3E30-D17A-96C0-20AB30D89995}"/>
              </a:ext>
            </a:extLst>
          </p:cNvPr>
          <p:cNvSpPr/>
          <p:nvPr/>
        </p:nvSpPr>
        <p:spPr>
          <a:xfrm>
            <a:off x="9150" y="4050480"/>
            <a:ext cx="918600" cy="5316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6;p16">
            <a:extLst>
              <a:ext uri="{FF2B5EF4-FFF2-40B4-BE49-F238E27FC236}">
                <a16:creationId xmlns:a16="http://schemas.microsoft.com/office/drawing/2014/main" id="{9878CE4B-8279-1F81-199B-122206B30060}"/>
              </a:ext>
            </a:extLst>
          </p:cNvPr>
          <p:cNvSpPr txBox="1"/>
          <p:nvPr/>
        </p:nvSpPr>
        <p:spPr>
          <a:xfrm>
            <a:off x="55800" y="4047980"/>
            <a:ext cx="795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rPr>
              <a:t>Conduct of PDNA</a:t>
            </a:r>
            <a:endParaRPr sz="800" b="1" u="sng">
              <a:solidFill>
                <a:schemeClr val="dk1"/>
              </a:solidFill>
            </a:endParaRPr>
          </a:p>
        </p:txBody>
      </p:sp>
      <p:sp>
        <p:nvSpPr>
          <p:cNvPr id="6" name="Google Shape;257;p16">
            <a:extLst>
              <a:ext uri="{FF2B5EF4-FFF2-40B4-BE49-F238E27FC236}">
                <a16:creationId xmlns:a16="http://schemas.microsoft.com/office/drawing/2014/main" id="{900F0BAA-4557-3878-B590-65BA587CB454}"/>
              </a:ext>
            </a:extLst>
          </p:cNvPr>
          <p:cNvSpPr/>
          <p:nvPr/>
        </p:nvSpPr>
        <p:spPr>
          <a:xfrm>
            <a:off x="979712" y="3061184"/>
            <a:ext cx="1368900" cy="3342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p16">
            <a:extLst>
              <a:ext uri="{FF2B5EF4-FFF2-40B4-BE49-F238E27FC236}">
                <a16:creationId xmlns:a16="http://schemas.microsoft.com/office/drawing/2014/main" id="{3B793935-0635-1E3D-8FD7-63E43224AB37}"/>
              </a:ext>
            </a:extLst>
          </p:cNvPr>
          <p:cNvSpPr txBox="1"/>
          <p:nvPr/>
        </p:nvSpPr>
        <p:spPr>
          <a:xfrm>
            <a:off x="972224" y="3136346"/>
            <a:ext cx="13689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rPr>
              <a:t>1 month</a:t>
            </a:r>
            <a:endParaRPr sz="500" b="1">
              <a:solidFill>
                <a:schemeClr val="lt1"/>
              </a:solidFill>
            </a:endParaRPr>
          </a:p>
        </p:txBody>
      </p:sp>
      <p:sp>
        <p:nvSpPr>
          <p:cNvPr id="8" name="Google Shape;259;p16">
            <a:extLst>
              <a:ext uri="{FF2B5EF4-FFF2-40B4-BE49-F238E27FC236}">
                <a16:creationId xmlns:a16="http://schemas.microsoft.com/office/drawing/2014/main" id="{A2EAF0CA-8C13-5467-7D0C-E6175840392B}"/>
              </a:ext>
            </a:extLst>
          </p:cNvPr>
          <p:cNvSpPr/>
          <p:nvPr/>
        </p:nvSpPr>
        <p:spPr>
          <a:xfrm>
            <a:off x="963125" y="3397706"/>
            <a:ext cx="1385400" cy="9858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p16">
            <a:extLst>
              <a:ext uri="{FF2B5EF4-FFF2-40B4-BE49-F238E27FC236}">
                <a16:creationId xmlns:a16="http://schemas.microsoft.com/office/drawing/2014/main" id="{BC048345-A7B1-CDB7-801A-73853011E6C2}"/>
              </a:ext>
            </a:extLst>
          </p:cNvPr>
          <p:cNvSpPr txBox="1"/>
          <p:nvPr/>
        </p:nvSpPr>
        <p:spPr>
          <a:xfrm>
            <a:off x="848882" y="3422265"/>
            <a:ext cx="1615500" cy="236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chemeClr val="dk1"/>
                </a:solidFill>
              </a:rPr>
              <a:t>Crafting of Rehab &amp; Recovery Plan</a:t>
            </a:r>
            <a:endParaRPr sz="800" b="1" u="sng" dirty="0">
              <a:solidFill>
                <a:schemeClr val="dk1"/>
              </a:solidFill>
            </a:endParaRPr>
          </a:p>
        </p:txBody>
      </p:sp>
      <p:sp>
        <p:nvSpPr>
          <p:cNvPr id="10" name="Google Shape;261;p16">
            <a:extLst>
              <a:ext uri="{FF2B5EF4-FFF2-40B4-BE49-F238E27FC236}">
                <a16:creationId xmlns:a16="http://schemas.microsoft.com/office/drawing/2014/main" id="{7BE0A94E-A836-022F-A379-676AD7B622C6}"/>
              </a:ext>
            </a:extLst>
          </p:cNvPr>
          <p:cNvSpPr txBox="1"/>
          <p:nvPr/>
        </p:nvSpPr>
        <p:spPr>
          <a:xfrm>
            <a:off x="972224" y="3844592"/>
            <a:ext cx="1368900" cy="53302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dirty="0">
                <a:solidFill>
                  <a:schemeClr val="dk1"/>
                </a:solidFill>
              </a:rPr>
              <a:t>▪Identification of Priorities for NDRRMF Funding</a:t>
            </a:r>
            <a:endParaRPr sz="800" dirty="0">
              <a:solidFill>
                <a:schemeClr val="dk1"/>
              </a:solidFill>
            </a:endParaRPr>
          </a:p>
          <a:p>
            <a:pPr marL="0" lvl="0" indent="0" algn="l" rtl="0">
              <a:lnSpc>
                <a:spcPct val="115000"/>
              </a:lnSpc>
              <a:spcBef>
                <a:spcPts val="0"/>
              </a:spcBef>
              <a:spcAft>
                <a:spcPts val="0"/>
              </a:spcAft>
              <a:buNone/>
            </a:pPr>
            <a:endParaRPr sz="200" dirty="0">
              <a:solidFill>
                <a:schemeClr val="dk1"/>
              </a:solidFill>
            </a:endParaRPr>
          </a:p>
          <a:p>
            <a:pPr marL="0" lvl="0" indent="0" algn="l" rtl="0">
              <a:lnSpc>
                <a:spcPct val="115000"/>
              </a:lnSpc>
              <a:spcBef>
                <a:spcPts val="0"/>
              </a:spcBef>
              <a:spcAft>
                <a:spcPts val="0"/>
              </a:spcAft>
              <a:buNone/>
            </a:pPr>
            <a:r>
              <a:rPr lang="en" sz="800" dirty="0">
                <a:solidFill>
                  <a:schemeClr val="dk1"/>
                </a:solidFill>
              </a:rPr>
              <a:t>▪Determination of LGU Capacity</a:t>
            </a:r>
            <a:endParaRPr sz="800" dirty="0">
              <a:solidFill>
                <a:schemeClr val="dk1"/>
              </a:solidFill>
            </a:endParaRPr>
          </a:p>
          <a:p>
            <a:pPr marL="0" lvl="0" indent="0" algn="l" rtl="0">
              <a:spcBef>
                <a:spcPts val="0"/>
              </a:spcBef>
              <a:spcAft>
                <a:spcPts val="0"/>
              </a:spcAft>
              <a:buNone/>
            </a:pPr>
            <a:endParaRPr sz="800" b="1" dirty="0">
              <a:solidFill>
                <a:schemeClr val="dk1"/>
              </a:solidFill>
            </a:endParaRPr>
          </a:p>
        </p:txBody>
      </p:sp>
      <p:cxnSp>
        <p:nvCxnSpPr>
          <p:cNvPr id="11" name="Google Shape;262;p16">
            <a:extLst>
              <a:ext uri="{FF2B5EF4-FFF2-40B4-BE49-F238E27FC236}">
                <a16:creationId xmlns:a16="http://schemas.microsoft.com/office/drawing/2014/main" id="{11AB5B76-AD0C-4677-7B07-BEA7AFB4B71D}"/>
              </a:ext>
            </a:extLst>
          </p:cNvPr>
          <p:cNvCxnSpPr/>
          <p:nvPr/>
        </p:nvCxnSpPr>
        <p:spPr>
          <a:xfrm>
            <a:off x="4236317" y="1575880"/>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2" name="Google Shape;263;p16">
            <a:extLst>
              <a:ext uri="{FF2B5EF4-FFF2-40B4-BE49-F238E27FC236}">
                <a16:creationId xmlns:a16="http://schemas.microsoft.com/office/drawing/2014/main" id="{835DB4AA-7F14-93D8-AD17-191DA9988678}"/>
              </a:ext>
            </a:extLst>
          </p:cNvPr>
          <p:cNvCxnSpPr/>
          <p:nvPr/>
        </p:nvCxnSpPr>
        <p:spPr>
          <a:xfrm>
            <a:off x="4236317" y="2795080"/>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3" name="Google Shape;264;p16">
            <a:extLst>
              <a:ext uri="{FF2B5EF4-FFF2-40B4-BE49-F238E27FC236}">
                <a16:creationId xmlns:a16="http://schemas.microsoft.com/office/drawing/2014/main" id="{FB848021-1B71-873E-B1EF-AAE8ABA85F1E}"/>
              </a:ext>
            </a:extLst>
          </p:cNvPr>
          <p:cNvCxnSpPr/>
          <p:nvPr/>
        </p:nvCxnSpPr>
        <p:spPr>
          <a:xfrm>
            <a:off x="4236317" y="3404680"/>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4" name="Google Shape;265;p16">
            <a:extLst>
              <a:ext uri="{FF2B5EF4-FFF2-40B4-BE49-F238E27FC236}">
                <a16:creationId xmlns:a16="http://schemas.microsoft.com/office/drawing/2014/main" id="{801B24D1-6E3D-07F3-8BD2-BFB7044FB7F4}"/>
              </a:ext>
            </a:extLst>
          </p:cNvPr>
          <p:cNvCxnSpPr/>
          <p:nvPr/>
        </p:nvCxnSpPr>
        <p:spPr>
          <a:xfrm>
            <a:off x="4236317" y="966280"/>
            <a:ext cx="0" cy="429600"/>
          </a:xfrm>
          <a:prstGeom prst="straightConnector1">
            <a:avLst/>
          </a:prstGeom>
          <a:noFill/>
          <a:ln w="38100" cap="flat" cmpd="sng">
            <a:solidFill>
              <a:srgbClr val="FF0000"/>
            </a:solidFill>
            <a:prstDash val="solid"/>
            <a:round/>
            <a:headEnd type="none" w="med" len="med"/>
            <a:tailEnd type="none" w="med" len="med"/>
          </a:ln>
        </p:spPr>
      </p:cxnSp>
      <p:sp>
        <p:nvSpPr>
          <p:cNvPr id="15" name="Google Shape;274;p16">
            <a:extLst>
              <a:ext uri="{FF2B5EF4-FFF2-40B4-BE49-F238E27FC236}">
                <a16:creationId xmlns:a16="http://schemas.microsoft.com/office/drawing/2014/main" id="{CCA41B8A-8312-7E82-25C4-A38CB492B753}"/>
              </a:ext>
            </a:extLst>
          </p:cNvPr>
          <p:cNvSpPr/>
          <p:nvPr/>
        </p:nvSpPr>
        <p:spPr>
          <a:xfrm>
            <a:off x="7857310" y="-25263"/>
            <a:ext cx="1364364" cy="1035720"/>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5;p16">
            <a:extLst>
              <a:ext uri="{FF2B5EF4-FFF2-40B4-BE49-F238E27FC236}">
                <a16:creationId xmlns:a16="http://schemas.microsoft.com/office/drawing/2014/main" id="{FF5BDA57-7208-F296-8DFD-F31DE6077A01}"/>
              </a:ext>
            </a:extLst>
          </p:cNvPr>
          <p:cNvSpPr txBox="1"/>
          <p:nvPr/>
        </p:nvSpPr>
        <p:spPr>
          <a:xfrm>
            <a:off x="7989900" y="286952"/>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rPr>
              <a:t>Disaster with disruptive damages</a:t>
            </a:r>
            <a:endParaRPr sz="1000" b="1">
              <a:solidFill>
                <a:srgbClr val="FFFFFF"/>
              </a:solidFill>
            </a:endParaRPr>
          </a:p>
        </p:txBody>
      </p:sp>
      <p:sp>
        <p:nvSpPr>
          <p:cNvPr id="17" name="Google Shape;278;p16">
            <a:extLst>
              <a:ext uri="{FF2B5EF4-FFF2-40B4-BE49-F238E27FC236}">
                <a16:creationId xmlns:a16="http://schemas.microsoft.com/office/drawing/2014/main" id="{7133B9BC-6D61-7B59-C625-15617BAAFA55}"/>
              </a:ext>
            </a:extLst>
          </p:cNvPr>
          <p:cNvSpPr/>
          <p:nvPr/>
        </p:nvSpPr>
        <p:spPr>
          <a:xfrm>
            <a:off x="232975" y="1697180"/>
            <a:ext cx="1467600" cy="619500"/>
          </a:xfrm>
          <a:prstGeom prst="roundRect">
            <a:avLst>
              <a:gd name="adj" fmla="val 16667"/>
            </a:avLst>
          </a:prstGeom>
          <a:solidFill>
            <a:srgbClr val="D6DCE5"/>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9;p16">
            <a:extLst>
              <a:ext uri="{FF2B5EF4-FFF2-40B4-BE49-F238E27FC236}">
                <a16:creationId xmlns:a16="http://schemas.microsoft.com/office/drawing/2014/main" id="{BA31C5E4-B739-492A-2603-82C038FBA43D}"/>
              </a:ext>
            </a:extLst>
          </p:cNvPr>
          <p:cNvSpPr txBox="1"/>
          <p:nvPr/>
        </p:nvSpPr>
        <p:spPr>
          <a:xfrm>
            <a:off x="156775" y="1739630"/>
            <a:ext cx="1583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chemeClr val="dk1"/>
                </a:solidFill>
              </a:rPr>
              <a:t>Sub-Total Pre-Requisite(N/R DRRMC):</a:t>
            </a:r>
            <a:endParaRPr sz="900" b="1" dirty="0">
              <a:solidFill>
                <a:schemeClr val="dk1"/>
              </a:solidFill>
            </a:endParaRPr>
          </a:p>
          <a:p>
            <a:pPr marL="0" lvl="0" indent="0" algn="ctr" rtl="0">
              <a:lnSpc>
                <a:spcPct val="115000"/>
              </a:lnSpc>
              <a:spcBef>
                <a:spcPts val="0"/>
              </a:spcBef>
              <a:spcAft>
                <a:spcPts val="0"/>
              </a:spcAft>
              <a:buNone/>
            </a:pPr>
            <a:r>
              <a:rPr lang="en" sz="900" b="1" dirty="0">
                <a:solidFill>
                  <a:schemeClr val="dk1"/>
                </a:solidFill>
              </a:rPr>
              <a:t>3 months</a:t>
            </a:r>
            <a:endParaRPr sz="900" b="1" dirty="0">
              <a:solidFill>
                <a:schemeClr val="dk1"/>
              </a:solidFill>
            </a:endParaRPr>
          </a:p>
        </p:txBody>
      </p:sp>
      <p:sp>
        <p:nvSpPr>
          <p:cNvPr id="19" name="Google Shape;280;p16">
            <a:extLst>
              <a:ext uri="{FF2B5EF4-FFF2-40B4-BE49-F238E27FC236}">
                <a16:creationId xmlns:a16="http://schemas.microsoft.com/office/drawing/2014/main" id="{A52F0F63-09E4-0FF7-BE49-24BD1C885B62}"/>
              </a:ext>
            </a:extLst>
          </p:cNvPr>
          <p:cNvSpPr/>
          <p:nvPr/>
        </p:nvSpPr>
        <p:spPr>
          <a:xfrm>
            <a:off x="6582363" y="2854091"/>
            <a:ext cx="2289682" cy="995470"/>
          </a:xfrm>
          <a:prstGeom prst="roundRect">
            <a:avLst>
              <a:gd name="adj" fmla="val 16667"/>
            </a:avLst>
          </a:prstGeom>
          <a:solidFill>
            <a:srgbClr val="6D9EEB"/>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p16">
            <a:extLst>
              <a:ext uri="{FF2B5EF4-FFF2-40B4-BE49-F238E27FC236}">
                <a16:creationId xmlns:a16="http://schemas.microsoft.com/office/drawing/2014/main" id="{E4DAC161-0BA2-7595-35E8-A7AED3F35B94}"/>
              </a:ext>
            </a:extLst>
          </p:cNvPr>
          <p:cNvSpPr txBox="1"/>
          <p:nvPr/>
        </p:nvSpPr>
        <p:spPr>
          <a:xfrm>
            <a:off x="6670152" y="2908318"/>
            <a:ext cx="2184556" cy="837884"/>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rgbClr val="FFFFFF"/>
                </a:solidFill>
              </a:rPr>
              <a:t>Timeline:                 </a:t>
            </a:r>
          </a:p>
          <a:p>
            <a:pPr marL="0" lvl="0" indent="0" algn="ctr" rtl="0">
              <a:lnSpc>
                <a:spcPct val="115000"/>
              </a:lnSpc>
              <a:spcBef>
                <a:spcPts val="0"/>
              </a:spcBef>
              <a:spcAft>
                <a:spcPts val="0"/>
              </a:spcAft>
              <a:buNone/>
            </a:pPr>
            <a:r>
              <a:rPr lang="en" sz="1200" b="1" dirty="0">
                <a:solidFill>
                  <a:srgbClr val="FFFFFF"/>
                </a:solidFill>
              </a:rPr>
              <a:t>3 ½ mos. plus add</a:t>
            </a:r>
            <a:r>
              <a:rPr lang="en-PH" sz="1200" b="1" dirty="0" err="1">
                <a:solidFill>
                  <a:srgbClr val="FFFFFF"/>
                </a:solidFill>
              </a:rPr>
              <a:t>i</a:t>
            </a:r>
            <a:r>
              <a:rPr lang="en" sz="1200" b="1" dirty="0">
                <a:solidFill>
                  <a:srgbClr val="FFFFFF"/>
                </a:solidFill>
              </a:rPr>
              <a:t>tional 1-3 mos. </a:t>
            </a:r>
            <a:r>
              <a:rPr lang="en-PH" sz="1200" b="1" dirty="0">
                <a:solidFill>
                  <a:srgbClr val="FFFFFF"/>
                </a:solidFill>
              </a:rPr>
              <a:t>f</a:t>
            </a:r>
            <a:r>
              <a:rPr lang="en" sz="1200" b="1" dirty="0">
                <a:solidFill>
                  <a:srgbClr val="FFFFFF"/>
                </a:solidFill>
              </a:rPr>
              <a:t>or </a:t>
            </a:r>
          </a:p>
          <a:p>
            <a:pPr marL="0" lvl="0" indent="0" algn="ctr" rtl="0">
              <a:lnSpc>
                <a:spcPct val="115000"/>
              </a:lnSpc>
              <a:spcBef>
                <a:spcPts val="0"/>
              </a:spcBef>
              <a:spcAft>
                <a:spcPts val="0"/>
              </a:spcAft>
              <a:buNone/>
            </a:pPr>
            <a:r>
              <a:rPr lang="en" sz="1200" b="1" dirty="0">
                <a:solidFill>
                  <a:srgbClr val="FFFFFF"/>
                </a:solidFill>
              </a:rPr>
              <a:t>proposal preparation</a:t>
            </a:r>
            <a:endParaRPr sz="1200" b="1" dirty="0">
              <a:solidFill>
                <a:srgbClr val="FFFFFF"/>
              </a:solidFill>
            </a:endParaRPr>
          </a:p>
        </p:txBody>
      </p:sp>
      <p:sp>
        <p:nvSpPr>
          <p:cNvPr id="21" name="Google Shape;293;p16">
            <a:extLst>
              <a:ext uri="{FF2B5EF4-FFF2-40B4-BE49-F238E27FC236}">
                <a16:creationId xmlns:a16="http://schemas.microsoft.com/office/drawing/2014/main" id="{986A0009-D39F-AD11-4757-A8B21710CAA2}"/>
              </a:ext>
            </a:extLst>
          </p:cNvPr>
          <p:cNvSpPr/>
          <p:nvPr/>
        </p:nvSpPr>
        <p:spPr>
          <a:xfrm rot="3924353">
            <a:off x="274225" y="2644581"/>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4;p16">
            <a:extLst>
              <a:ext uri="{FF2B5EF4-FFF2-40B4-BE49-F238E27FC236}">
                <a16:creationId xmlns:a16="http://schemas.microsoft.com/office/drawing/2014/main" id="{45F0D1FF-CDAD-1D7C-35C3-41A23E3EB2C0}"/>
              </a:ext>
            </a:extLst>
          </p:cNvPr>
          <p:cNvSpPr/>
          <p:nvPr/>
        </p:nvSpPr>
        <p:spPr>
          <a:xfrm>
            <a:off x="225288" y="297651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p16">
            <a:extLst>
              <a:ext uri="{FF2B5EF4-FFF2-40B4-BE49-F238E27FC236}">
                <a16:creationId xmlns:a16="http://schemas.microsoft.com/office/drawing/2014/main" id="{627DAFD6-8BBD-8520-36B8-ADE5FF86F7E8}"/>
              </a:ext>
            </a:extLst>
          </p:cNvPr>
          <p:cNvSpPr txBox="1"/>
          <p:nvPr/>
        </p:nvSpPr>
        <p:spPr>
          <a:xfrm>
            <a:off x="225300" y="3027368"/>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sp>
        <p:nvSpPr>
          <p:cNvPr id="24" name="Google Shape;296;p16">
            <a:extLst>
              <a:ext uri="{FF2B5EF4-FFF2-40B4-BE49-F238E27FC236}">
                <a16:creationId xmlns:a16="http://schemas.microsoft.com/office/drawing/2014/main" id="{638E13D7-99DD-B161-23D7-2F79CC646CB2}"/>
              </a:ext>
            </a:extLst>
          </p:cNvPr>
          <p:cNvSpPr/>
          <p:nvPr/>
        </p:nvSpPr>
        <p:spPr>
          <a:xfrm rot="3924353">
            <a:off x="1545988" y="2206406"/>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7;p16">
            <a:extLst>
              <a:ext uri="{FF2B5EF4-FFF2-40B4-BE49-F238E27FC236}">
                <a16:creationId xmlns:a16="http://schemas.microsoft.com/office/drawing/2014/main" id="{44B0183A-9970-3B07-0F2D-F26B00D6AD92}"/>
              </a:ext>
            </a:extLst>
          </p:cNvPr>
          <p:cNvSpPr/>
          <p:nvPr/>
        </p:nvSpPr>
        <p:spPr>
          <a:xfrm>
            <a:off x="1573250" y="253834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8;p16">
            <a:extLst>
              <a:ext uri="{FF2B5EF4-FFF2-40B4-BE49-F238E27FC236}">
                <a16:creationId xmlns:a16="http://schemas.microsoft.com/office/drawing/2014/main" id="{B194E498-9D3E-2AD7-1E40-8887B1CD6C02}"/>
              </a:ext>
            </a:extLst>
          </p:cNvPr>
          <p:cNvSpPr txBox="1"/>
          <p:nvPr/>
        </p:nvSpPr>
        <p:spPr>
          <a:xfrm>
            <a:off x="1589363" y="257029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2</a:t>
            </a:r>
            <a:endParaRPr b="1" u="sng">
              <a:solidFill>
                <a:schemeClr val="dk1"/>
              </a:solidFill>
            </a:endParaRPr>
          </a:p>
        </p:txBody>
      </p:sp>
      <p:cxnSp>
        <p:nvCxnSpPr>
          <p:cNvPr id="27" name="Google Shape;299;p16">
            <a:extLst>
              <a:ext uri="{FF2B5EF4-FFF2-40B4-BE49-F238E27FC236}">
                <a16:creationId xmlns:a16="http://schemas.microsoft.com/office/drawing/2014/main" id="{27F69668-E3F7-2B1B-EE15-F5C275654EDB}"/>
              </a:ext>
            </a:extLst>
          </p:cNvPr>
          <p:cNvCxnSpPr/>
          <p:nvPr/>
        </p:nvCxnSpPr>
        <p:spPr>
          <a:xfrm>
            <a:off x="4236317" y="2185480"/>
            <a:ext cx="0" cy="429600"/>
          </a:xfrm>
          <a:prstGeom prst="straightConnector1">
            <a:avLst/>
          </a:prstGeom>
          <a:noFill/>
          <a:ln w="38100" cap="flat" cmpd="sng">
            <a:solidFill>
              <a:srgbClr val="FF0000"/>
            </a:solidFill>
            <a:prstDash val="solid"/>
            <a:round/>
            <a:headEnd type="none" w="med" len="med"/>
            <a:tailEnd type="none" w="med" len="med"/>
          </a:ln>
        </p:spPr>
      </p:cxnSp>
      <p:sp>
        <p:nvSpPr>
          <p:cNvPr id="28" name="Google Shape;300;p16">
            <a:extLst>
              <a:ext uri="{FF2B5EF4-FFF2-40B4-BE49-F238E27FC236}">
                <a16:creationId xmlns:a16="http://schemas.microsoft.com/office/drawing/2014/main" id="{83024E61-9588-7776-7146-92A29679BA80}"/>
              </a:ext>
            </a:extLst>
          </p:cNvPr>
          <p:cNvSpPr/>
          <p:nvPr/>
        </p:nvSpPr>
        <p:spPr>
          <a:xfrm>
            <a:off x="2499207" y="2336330"/>
            <a:ext cx="1442984" cy="3342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1;p16">
            <a:extLst>
              <a:ext uri="{FF2B5EF4-FFF2-40B4-BE49-F238E27FC236}">
                <a16:creationId xmlns:a16="http://schemas.microsoft.com/office/drawing/2014/main" id="{D492AB17-88B8-E0A4-C8C9-905D59070664}"/>
              </a:ext>
            </a:extLst>
          </p:cNvPr>
          <p:cNvSpPr txBox="1"/>
          <p:nvPr/>
        </p:nvSpPr>
        <p:spPr>
          <a:xfrm>
            <a:off x="2527624" y="2411496"/>
            <a:ext cx="13689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FFFFFF"/>
                </a:solidFill>
              </a:rPr>
              <a:t>1-3 months</a:t>
            </a:r>
            <a:endParaRPr sz="500" b="1" dirty="0">
              <a:solidFill>
                <a:schemeClr val="lt1"/>
              </a:solidFill>
            </a:endParaRPr>
          </a:p>
        </p:txBody>
      </p:sp>
      <p:sp>
        <p:nvSpPr>
          <p:cNvPr id="30" name="Google Shape;302;p16">
            <a:extLst>
              <a:ext uri="{FF2B5EF4-FFF2-40B4-BE49-F238E27FC236}">
                <a16:creationId xmlns:a16="http://schemas.microsoft.com/office/drawing/2014/main" id="{CAEEF479-90F6-6591-A539-A384F3EBEE45}"/>
              </a:ext>
            </a:extLst>
          </p:cNvPr>
          <p:cNvSpPr/>
          <p:nvPr/>
        </p:nvSpPr>
        <p:spPr>
          <a:xfrm>
            <a:off x="2499207" y="2672855"/>
            <a:ext cx="1442984" cy="15681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3;p16">
            <a:extLst>
              <a:ext uri="{FF2B5EF4-FFF2-40B4-BE49-F238E27FC236}">
                <a16:creationId xmlns:a16="http://schemas.microsoft.com/office/drawing/2014/main" id="{7E7D3903-1382-C49F-D645-AA067DF82028}"/>
              </a:ext>
            </a:extLst>
          </p:cNvPr>
          <p:cNvSpPr txBox="1"/>
          <p:nvPr/>
        </p:nvSpPr>
        <p:spPr>
          <a:xfrm>
            <a:off x="2547114" y="2714034"/>
            <a:ext cx="1347171" cy="1512197"/>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900" b="1" u="sng" dirty="0">
                <a:solidFill>
                  <a:schemeClr val="dk1"/>
                </a:solidFill>
              </a:rPr>
              <a:t>Requesting Party (NGA/LGU)</a:t>
            </a:r>
            <a:endParaRPr lang="en" sz="900" b="1" u="sng" dirty="0">
              <a:solidFill>
                <a:srgbClr val="C00000"/>
              </a:solidFill>
            </a:endParaRPr>
          </a:p>
          <a:p>
            <a:pPr marL="0" lvl="0" indent="0" algn="ctr" rtl="0">
              <a:lnSpc>
                <a:spcPct val="90000"/>
              </a:lnSpc>
              <a:spcBef>
                <a:spcPts val="0"/>
              </a:spcBef>
              <a:spcAft>
                <a:spcPts val="0"/>
              </a:spcAft>
              <a:buNone/>
            </a:pPr>
            <a:endParaRPr lang="en" sz="700" b="1" u="sng" dirty="0">
              <a:solidFill>
                <a:srgbClr val="C00000"/>
              </a:solidFill>
            </a:endParaRPr>
          </a:p>
          <a:p>
            <a:pPr marL="0" lvl="0" indent="0" algn="ctr" rtl="0">
              <a:lnSpc>
                <a:spcPct val="90000"/>
              </a:lnSpc>
              <a:spcBef>
                <a:spcPts val="0"/>
              </a:spcBef>
              <a:spcAft>
                <a:spcPts val="0"/>
              </a:spcAft>
              <a:buNone/>
            </a:pPr>
            <a:endParaRPr lang="en" sz="700" b="1" u="sng" dirty="0">
              <a:solidFill>
                <a:srgbClr val="C00000"/>
              </a:solidFill>
            </a:endParaRPr>
          </a:p>
          <a:p>
            <a:pPr marL="0" lvl="0" indent="0" algn="ctr" rtl="0">
              <a:lnSpc>
                <a:spcPct val="90000"/>
              </a:lnSpc>
              <a:spcBef>
                <a:spcPts val="0"/>
              </a:spcBef>
              <a:spcAft>
                <a:spcPts val="0"/>
              </a:spcAft>
              <a:buNone/>
            </a:pPr>
            <a:r>
              <a:rPr lang="en" sz="900" dirty="0">
                <a:solidFill>
                  <a:schemeClr val="dk1"/>
                </a:solidFill>
              </a:rPr>
              <a:t>Submission of proposals with complete documentary requirements for the </a:t>
            </a:r>
            <a:r>
              <a:rPr lang="en" sz="900" u="sng" dirty="0">
                <a:solidFill>
                  <a:schemeClr val="dk1"/>
                </a:solidFill>
              </a:rPr>
              <a:t>identified priorities </a:t>
            </a:r>
            <a:endParaRPr sz="900" u="sng" dirty="0">
              <a:solidFill>
                <a:schemeClr val="dk1"/>
              </a:solidFill>
            </a:endParaRPr>
          </a:p>
          <a:p>
            <a:pPr marL="0" lvl="0" indent="0" algn="ctr" rtl="0">
              <a:lnSpc>
                <a:spcPct val="115000"/>
              </a:lnSpc>
              <a:spcBef>
                <a:spcPts val="0"/>
              </a:spcBef>
              <a:spcAft>
                <a:spcPts val="0"/>
              </a:spcAft>
              <a:buNone/>
            </a:pPr>
            <a:endParaRPr sz="700" b="1" dirty="0">
              <a:solidFill>
                <a:schemeClr val="dk1"/>
              </a:solidFill>
            </a:endParaRPr>
          </a:p>
        </p:txBody>
      </p:sp>
      <p:sp>
        <p:nvSpPr>
          <p:cNvPr id="32" name="Google Shape;309;p16">
            <a:extLst>
              <a:ext uri="{FF2B5EF4-FFF2-40B4-BE49-F238E27FC236}">
                <a16:creationId xmlns:a16="http://schemas.microsoft.com/office/drawing/2014/main" id="{49C19F14-6260-DB55-07E2-9566922CA73D}"/>
              </a:ext>
            </a:extLst>
          </p:cNvPr>
          <p:cNvSpPr/>
          <p:nvPr/>
        </p:nvSpPr>
        <p:spPr>
          <a:xfrm rot="3924353">
            <a:off x="3176338" y="1515756"/>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0;p16">
            <a:extLst>
              <a:ext uri="{FF2B5EF4-FFF2-40B4-BE49-F238E27FC236}">
                <a16:creationId xmlns:a16="http://schemas.microsoft.com/office/drawing/2014/main" id="{B1CA6B62-B08C-4178-088A-1E18D8BB2E4F}"/>
              </a:ext>
            </a:extLst>
          </p:cNvPr>
          <p:cNvSpPr/>
          <p:nvPr/>
        </p:nvSpPr>
        <p:spPr>
          <a:xfrm>
            <a:off x="3203600" y="184769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1;p16">
            <a:extLst>
              <a:ext uri="{FF2B5EF4-FFF2-40B4-BE49-F238E27FC236}">
                <a16:creationId xmlns:a16="http://schemas.microsoft.com/office/drawing/2014/main" id="{42A2C2C4-DBF5-61AC-8EAA-3A12323CB6AF}"/>
              </a:ext>
            </a:extLst>
          </p:cNvPr>
          <p:cNvSpPr txBox="1"/>
          <p:nvPr/>
        </p:nvSpPr>
        <p:spPr>
          <a:xfrm>
            <a:off x="3219713" y="187964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3</a:t>
            </a:r>
            <a:endParaRPr b="1" u="sng">
              <a:solidFill>
                <a:schemeClr val="dk1"/>
              </a:solidFill>
            </a:endParaRPr>
          </a:p>
        </p:txBody>
      </p:sp>
      <p:cxnSp>
        <p:nvCxnSpPr>
          <p:cNvPr id="35" name="Google Shape;312;p16">
            <a:extLst>
              <a:ext uri="{FF2B5EF4-FFF2-40B4-BE49-F238E27FC236}">
                <a16:creationId xmlns:a16="http://schemas.microsoft.com/office/drawing/2014/main" id="{8A059319-E716-35B3-DAED-7B815EB8830E}"/>
              </a:ext>
            </a:extLst>
          </p:cNvPr>
          <p:cNvCxnSpPr/>
          <p:nvPr/>
        </p:nvCxnSpPr>
        <p:spPr>
          <a:xfrm>
            <a:off x="4236317" y="3938080"/>
            <a:ext cx="0" cy="429600"/>
          </a:xfrm>
          <a:prstGeom prst="straightConnector1">
            <a:avLst/>
          </a:prstGeom>
          <a:noFill/>
          <a:ln w="38100" cap="flat" cmpd="sng">
            <a:solidFill>
              <a:srgbClr val="FF0000"/>
            </a:solidFill>
            <a:prstDash val="solid"/>
            <a:round/>
            <a:headEnd type="none" w="med" len="med"/>
            <a:tailEnd type="none" w="med" len="med"/>
          </a:ln>
        </p:spPr>
      </p:cxnSp>
      <p:sp>
        <p:nvSpPr>
          <p:cNvPr id="36" name="Google Shape;138;p14">
            <a:extLst>
              <a:ext uri="{FF2B5EF4-FFF2-40B4-BE49-F238E27FC236}">
                <a16:creationId xmlns:a16="http://schemas.microsoft.com/office/drawing/2014/main" id="{911CFE41-28A6-6CC1-DB75-30357FF67597}"/>
              </a:ext>
            </a:extLst>
          </p:cNvPr>
          <p:cNvSpPr/>
          <p:nvPr/>
        </p:nvSpPr>
        <p:spPr>
          <a:xfrm rot="10800000">
            <a:off x="4325060" y="2783355"/>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p14">
            <a:extLst>
              <a:ext uri="{FF2B5EF4-FFF2-40B4-BE49-F238E27FC236}">
                <a16:creationId xmlns:a16="http://schemas.microsoft.com/office/drawing/2014/main" id="{9D249D44-D122-B0E7-F4AF-5ACE66158479}"/>
              </a:ext>
            </a:extLst>
          </p:cNvPr>
          <p:cNvSpPr txBox="1"/>
          <p:nvPr/>
        </p:nvSpPr>
        <p:spPr>
          <a:xfrm rot="973">
            <a:off x="4335946" y="2825729"/>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38" name="Google Shape;140;p14">
            <a:extLst>
              <a:ext uri="{FF2B5EF4-FFF2-40B4-BE49-F238E27FC236}">
                <a16:creationId xmlns:a16="http://schemas.microsoft.com/office/drawing/2014/main" id="{F5D5BDD6-B9F7-7C4E-455E-6C1AC176193B}"/>
              </a:ext>
            </a:extLst>
          </p:cNvPr>
          <p:cNvSpPr/>
          <p:nvPr/>
        </p:nvSpPr>
        <p:spPr>
          <a:xfrm rot="10800000">
            <a:off x="4325035" y="1885755"/>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1;p14">
            <a:extLst>
              <a:ext uri="{FF2B5EF4-FFF2-40B4-BE49-F238E27FC236}">
                <a16:creationId xmlns:a16="http://schemas.microsoft.com/office/drawing/2014/main" id="{7343F299-9B66-5956-624A-44E1DD9C5B2E}"/>
              </a:ext>
            </a:extLst>
          </p:cNvPr>
          <p:cNvSpPr txBox="1"/>
          <p:nvPr/>
        </p:nvSpPr>
        <p:spPr>
          <a:xfrm>
            <a:off x="4371485" y="2601880"/>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chemeClr val="lt1"/>
                </a:solidFill>
              </a:rPr>
              <a:t>OCD CO</a:t>
            </a:r>
            <a:endParaRPr sz="800" b="1" u="sng">
              <a:solidFill>
                <a:schemeClr val="lt1"/>
              </a:solidFill>
            </a:endParaRPr>
          </a:p>
        </p:txBody>
      </p:sp>
      <p:sp>
        <p:nvSpPr>
          <p:cNvPr id="40" name="Google Shape;142;p14">
            <a:extLst>
              <a:ext uri="{FF2B5EF4-FFF2-40B4-BE49-F238E27FC236}">
                <a16:creationId xmlns:a16="http://schemas.microsoft.com/office/drawing/2014/main" id="{1FC49CC6-024D-18BA-FE5F-1012579E3C62}"/>
              </a:ext>
            </a:extLst>
          </p:cNvPr>
          <p:cNvSpPr txBox="1"/>
          <p:nvPr/>
        </p:nvSpPr>
        <p:spPr>
          <a:xfrm>
            <a:off x="4356185" y="1951055"/>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dirty="0">
                <a:solidFill>
                  <a:schemeClr val="lt1"/>
                </a:solidFill>
              </a:rPr>
              <a:t>Review of Proposal and Endorsement to SND</a:t>
            </a:r>
            <a:endParaRPr sz="900" b="1" u="sng" dirty="0">
              <a:solidFill>
                <a:schemeClr val="lt1"/>
              </a:solidFill>
            </a:endParaRPr>
          </a:p>
        </p:txBody>
      </p:sp>
      <p:sp>
        <p:nvSpPr>
          <p:cNvPr id="41" name="Google Shape;143;p14">
            <a:extLst>
              <a:ext uri="{FF2B5EF4-FFF2-40B4-BE49-F238E27FC236}">
                <a16:creationId xmlns:a16="http://schemas.microsoft.com/office/drawing/2014/main" id="{270D5F44-A107-6C38-6448-245F4C2EBD8D}"/>
              </a:ext>
            </a:extLst>
          </p:cNvPr>
          <p:cNvSpPr/>
          <p:nvPr/>
        </p:nvSpPr>
        <p:spPr>
          <a:xfrm rot="10800000">
            <a:off x="5511724" y="2334630"/>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p14">
            <a:extLst>
              <a:ext uri="{FF2B5EF4-FFF2-40B4-BE49-F238E27FC236}">
                <a16:creationId xmlns:a16="http://schemas.microsoft.com/office/drawing/2014/main" id="{78EF99C8-BFA2-E1DC-833B-9003FDD6E118}"/>
              </a:ext>
            </a:extLst>
          </p:cNvPr>
          <p:cNvSpPr txBox="1"/>
          <p:nvPr/>
        </p:nvSpPr>
        <p:spPr>
          <a:xfrm rot="915">
            <a:off x="5525172" y="2377005"/>
            <a:ext cx="11274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43" name="Google Shape;145;p14">
            <a:extLst>
              <a:ext uri="{FF2B5EF4-FFF2-40B4-BE49-F238E27FC236}">
                <a16:creationId xmlns:a16="http://schemas.microsoft.com/office/drawing/2014/main" id="{FA703376-8E96-5104-7C52-8FE508E1AE38}"/>
              </a:ext>
            </a:extLst>
          </p:cNvPr>
          <p:cNvSpPr/>
          <p:nvPr/>
        </p:nvSpPr>
        <p:spPr>
          <a:xfrm rot="10800000">
            <a:off x="5511898" y="1437030"/>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6;p14">
            <a:extLst>
              <a:ext uri="{FF2B5EF4-FFF2-40B4-BE49-F238E27FC236}">
                <a16:creationId xmlns:a16="http://schemas.microsoft.com/office/drawing/2014/main" id="{F4B211E5-4921-4EEC-50BC-41CD7703B535}"/>
              </a:ext>
            </a:extLst>
          </p:cNvPr>
          <p:cNvSpPr txBox="1"/>
          <p:nvPr/>
        </p:nvSpPr>
        <p:spPr>
          <a:xfrm>
            <a:off x="5473035" y="2107530"/>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chemeClr val="lt1"/>
                </a:solidFill>
              </a:rPr>
              <a:t>SND/C, NDRRMC</a:t>
            </a:r>
            <a:endParaRPr sz="800" b="1" u="sng">
              <a:solidFill>
                <a:schemeClr val="lt1"/>
              </a:solidFill>
            </a:endParaRPr>
          </a:p>
        </p:txBody>
      </p:sp>
      <p:sp>
        <p:nvSpPr>
          <p:cNvPr id="45" name="Google Shape;147;p14">
            <a:extLst>
              <a:ext uri="{FF2B5EF4-FFF2-40B4-BE49-F238E27FC236}">
                <a16:creationId xmlns:a16="http://schemas.microsoft.com/office/drawing/2014/main" id="{707E4839-08A7-07AB-F5E4-AC5780A7A9B1}"/>
              </a:ext>
            </a:extLst>
          </p:cNvPr>
          <p:cNvSpPr txBox="1"/>
          <p:nvPr/>
        </p:nvSpPr>
        <p:spPr>
          <a:xfrm>
            <a:off x="5473047" y="1513005"/>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Approves and signs recommendation letter to OP</a:t>
            </a:r>
            <a:endParaRPr sz="800" b="1">
              <a:solidFill>
                <a:schemeClr val="lt1"/>
              </a:solidFill>
            </a:endParaRPr>
          </a:p>
        </p:txBody>
      </p:sp>
      <p:sp>
        <p:nvSpPr>
          <p:cNvPr id="46" name="Google Shape;148;p14">
            <a:extLst>
              <a:ext uri="{FF2B5EF4-FFF2-40B4-BE49-F238E27FC236}">
                <a16:creationId xmlns:a16="http://schemas.microsoft.com/office/drawing/2014/main" id="{6DBAFC67-5137-0E03-4715-1A3A7FB5B87E}"/>
              </a:ext>
            </a:extLst>
          </p:cNvPr>
          <p:cNvSpPr/>
          <p:nvPr/>
        </p:nvSpPr>
        <p:spPr>
          <a:xfrm rot="10800000">
            <a:off x="6766585" y="2004080"/>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p14">
            <a:extLst>
              <a:ext uri="{FF2B5EF4-FFF2-40B4-BE49-F238E27FC236}">
                <a16:creationId xmlns:a16="http://schemas.microsoft.com/office/drawing/2014/main" id="{B4D83C00-9C97-BA79-E55A-BB9540F23199}"/>
              </a:ext>
            </a:extLst>
          </p:cNvPr>
          <p:cNvSpPr txBox="1"/>
          <p:nvPr/>
        </p:nvSpPr>
        <p:spPr>
          <a:xfrm rot="973">
            <a:off x="6777471" y="2046454"/>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FFFFFF"/>
                </a:solidFill>
              </a:rPr>
              <a:t>1-2 Working Days</a:t>
            </a:r>
            <a:endParaRPr sz="500" b="1">
              <a:solidFill>
                <a:schemeClr val="lt1"/>
              </a:solidFill>
            </a:endParaRPr>
          </a:p>
        </p:txBody>
      </p:sp>
      <p:sp>
        <p:nvSpPr>
          <p:cNvPr id="48" name="Google Shape;150;p14">
            <a:extLst>
              <a:ext uri="{FF2B5EF4-FFF2-40B4-BE49-F238E27FC236}">
                <a16:creationId xmlns:a16="http://schemas.microsoft.com/office/drawing/2014/main" id="{19DAF7E5-BF77-D262-5C7D-4F1EF055BC2E}"/>
              </a:ext>
            </a:extLst>
          </p:cNvPr>
          <p:cNvSpPr/>
          <p:nvPr/>
        </p:nvSpPr>
        <p:spPr>
          <a:xfrm rot="10800000">
            <a:off x="6766560" y="1106480"/>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1;p14">
            <a:extLst>
              <a:ext uri="{FF2B5EF4-FFF2-40B4-BE49-F238E27FC236}">
                <a16:creationId xmlns:a16="http://schemas.microsoft.com/office/drawing/2014/main" id="{008FDC52-9D02-58CF-6BA3-B9F8C38CBC08}"/>
              </a:ext>
            </a:extLst>
          </p:cNvPr>
          <p:cNvSpPr txBox="1"/>
          <p:nvPr/>
        </p:nvSpPr>
        <p:spPr>
          <a:xfrm>
            <a:off x="6838962" y="1794779"/>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chemeClr val="lt1"/>
                </a:solidFill>
              </a:rPr>
              <a:t>OCD CO</a:t>
            </a:r>
            <a:endParaRPr sz="800" b="1" u="sng" dirty="0">
              <a:solidFill>
                <a:schemeClr val="lt1"/>
              </a:solidFill>
            </a:endParaRPr>
          </a:p>
        </p:txBody>
      </p:sp>
      <p:sp>
        <p:nvSpPr>
          <p:cNvPr id="50" name="Google Shape;152;p14">
            <a:extLst>
              <a:ext uri="{FF2B5EF4-FFF2-40B4-BE49-F238E27FC236}">
                <a16:creationId xmlns:a16="http://schemas.microsoft.com/office/drawing/2014/main" id="{F1C71ADC-AD97-FCFC-D2BA-69156F2A6046}"/>
              </a:ext>
            </a:extLst>
          </p:cNvPr>
          <p:cNvSpPr txBox="1"/>
          <p:nvPr/>
        </p:nvSpPr>
        <p:spPr>
          <a:xfrm>
            <a:off x="6797710" y="1171780"/>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rgbClr val="FFFFFF"/>
                </a:solidFill>
              </a:rPr>
              <a:t>Transmittal of Request to OP for approval</a:t>
            </a:r>
            <a:endParaRPr sz="800" b="1" dirty="0">
              <a:solidFill>
                <a:schemeClr val="lt1"/>
              </a:solidFill>
            </a:endParaRPr>
          </a:p>
        </p:txBody>
      </p:sp>
      <p:sp>
        <p:nvSpPr>
          <p:cNvPr id="51" name="Google Shape;159;p14">
            <a:extLst>
              <a:ext uri="{FF2B5EF4-FFF2-40B4-BE49-F238E27FC236}">
                <a16:creationId xmlns:a16="http://schemas.microsoft.com/office/drawing/2014/main" id="{8E40B660-950D-7503-1D68-1C4D0FF328F1}"/>
              </a:ext>
            </a:extLst>
          </p:cNvPr>
          <p:cNvSpPr/>
          <p:nvPr/>
        </p:nvSpPr>
        <p:spPr>
          <a:xfrm>
            <a:off x="8013284" y="1301366"/>
            <a:ext cx="1014300" cy="759764"/>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0;p14">
            <a:extLst>
              <a:ext uri="{FF2B5EF4-FFF2-40B4-BE49-F238E27FC236}">
                <a16:creationId xmlns:a16="http://schemas.microsoft.com/office/drawing/2014/main" id="{105AD15B-A1EB-714C-46D7-F870C6D9A216}"/>
              </a:ext>
            </a:extLst>
          </p:cNvPr>
          <p:cNvSpPr txBox="1"/>
          <p:nvPr/>
        </p:nvSpPr>
        <p:spPr>
          <a:xfrm>
            <a:off x="7953059" y="1474180"/>
            <a:ext cx="11274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7-12 working days </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
        <p:nvSpPr>
          <p:cNvPr id="53" name="Google Shape;169;p14">
            <a:extLst>
              <a:ext uri="{FF2B5EF4-FFF2-40B4-BE49-F238E27FC236}">
                <a16:creationId xmlns:a16="http://schemas.microsoft.com/office/drawing/2014/main" id="{2E403B37-0D0B-22DD-BBFA-FB2CFE95D318}"/>
              </a:ext>
            </a:extLst>
          </p:cNvPr>
          <p:cNvSpPr/>
          <p:nvPr/>
        </p:nvSpPr>
        <p:spPr>
          <a:xfrm rot="3924353">
            <a:off x="4590198" y="982368"/>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0;p14">
            <a:extLst>
              <a:ext uri="{FF2B5EF4-FFF2-40B4-BE49-F238E27FC236}">
                <a16:creationId xmlns:a16="http://schemas.microsoft.com/office/drawing/2014/main" id="{CDBC9E92-5FE4-54E0-F4F9-FC4E25A172C2}"/>
              </a:ext>
            </a:extLst>
          </p:cNvPr>
          <p:cNvSpPr/>
          <p:nvPr/>
        </p:nvSpPr>
        <p:spPr>
          <a:xfrm>
            <a:off x="4541260" y="1314305"/>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1;p14">
            <a:extLst>
              <a:ext uri="{FF2B5EF4-FFF2-40B4-BE49-F238E27FC236}">
                <a16:creationId xmlns:a16="http://schemas.microsoft.com/office/drawing/2014/main" id="{B694D918-D633-C208-43E2-2520972E7313}"/>
              </a:ext>
            </a:extLst>
          </p:cNvPr>
          <p:cNvSpPr txBox="1"/>
          <p:nvPr/>
        </p:nvSpPr>
        <p:spPr>
          <a:xfrm>
            <a:off x="4541273" y="1324380"/>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4</a:t>
            </a:r>
            <a:endParaRPr b="1" u="sng">
              <a:solidFill>
                <a:schemeClr val="dk1"/>
              </a:solidFill>
            </a:endParaRPr>
          </a:p>
        </p:txBody>
      </p:sp>
      <p:sp>
        <p:nvSpPr>
          <p:cNvPr id="56" name="Google Shape;172;p14">
            <a:extLst>
              <a:ext uri="{FF2B5EF4-FFF2-40B4-BE49-F238E27FC236}">
                <a16:creationId xmlns:a16="http://schemas.microsoft.com/office/drawing/2014/main" id="{39C5B05F-ADDB-9107-8D33-A91C5CF6B7B4}"/>
              </a:ext>
            </a:extLst>
          </p:cNvPr>
          <p:cNvSpPr/>
          <p:nvPr/>
        </p:nvSpPr>
        <p:spPr>
          <a:xfrm rot="3924353">
            <a:off x="5830935" y="498256"/>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3;p14">
            <a:extLst>
              <a:ext uri="{FF2B5EF4-FFF2-40B4-BE49-F238E27FC236}">
                <a16:creationId xmlns:a16="http://schemas.microsoft.com/office/drawing/2014/main" id="{24895C64-04B6-DD67-210C-52187E1A9E57}"/>
              </a:ext>
            </a:extLst>
          </p:cNvPr>
          <p:cNvSpPr/>
          <p:nvPr/>
        </p:nvSpPr>
        <p:spPr>
          <a:xfrm>
            <a:off x="5781998" y="83019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4;p14">
            <a:extLst>
              <a:ext uri="{FF2B5EF4-FFF2-40B4-BE49-F238E27FC236}">
                <a16:creationId xmlns:a16="http://schemas.microsoft.com/office/drawing/2014/main" id="{AF735E2F-417B-7DAD-4B77-37CCB24AC236}"/>
              </a:ext>
            </a:extLst>
          </p:cNvPr>
          <p:cNvSpPr txBox="1"/>
          <p:nvPr/>
        </p:nvSpPr>
        <p:spPr>
          <a:xfrm>
            <a:off x="5782010" y="88104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5</a:t>
            </a:r>
            <a:endParaRPr b="1" u="sng">
              <a:solidFill>
                <a:schemeClr val="dk1"/>
              </a:solidFill>
            </a:endParaRPr>
          </a:p>
        </p:txBody>
      </p:sp>
      <p:sp>
        <p:nvSpPr>
          <p:cNvPr id="59" name="Google Shape;175;p14">
            <a:extLst>
              <a:ext uri="{FF2B5EF4-FFF2-40B4-BE49-F238E27FC236}">
                <a16:creationId xmlns:a16="http://schemas.microsoft.com/office/drawing/2014/main" id="{1531CE24-7489-CB20-C3EB-F5E5DD469528}"/>
              </a:ext>
            </a:extLst>
          </p:cNvPr>
          <p:cNvSpPr/>
          <p:nvPr/>
        </p:nvSpPr>
        <p:spPr>
          <a:xfrm rot="3924353">
            <a:off x="6995198" y="82181"/>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4">
            <a:extLst>
              <a:ext uri="{FF2B5EF4-FFF2-40B4-BE49-F238E27FC236}">
                <a16:creationId xmlns:a16="http://schemas.microsoft.com/office/drawing/2014/main" id="{1F956157-5315-494C-4582-2DD52230B938}"/>
              </a:ext>
            </a:extLst>
          </p:cNvPr>
          <p:cNvSpPr/>
          <p:nvPr/>
        </p:nvSpPr>
        <p:spPr>
          <a:xfrm>
            <a:off x="6946260" y="41411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7;p14">
            <a:extLst>
              <a:ext uri="{FF2B5EF4-FFF2-40B4-BE49-F238E27FC236}">
                <a16:creationId xmlns:a16="http://schemas.microsoft.com/office/drawing/2014/main" id="{4AEAA6AB-127C-6150-71A0-3C3FE1342ACB}"/>
              </a:ext>
            </a:extLst>
          </p:cNvPr>
          <p:cNvSpPr txBox="1"/>
          <p:nvPr/>
        </p:nvSpPr>
        <p:spPr>
          <a:xfrm>
            <a:off x="6946273" y="45494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6</a:t>
            </a:r>
            <a:endParaRPr b="1" u="sng">
              <a:solidFill>
                <a:schemeClr val="dk1"/>
              </a:solidFill>
            </a:endParaRPr>
          </a:p>
        </p:txBody>
      </p:sp>
      <p:sp>
        <p:nvSpPr>
          <p:cNvPr id="62" name="Google Shape;155;p14">
            <a:extLst>
              <a:ext uri="{FF2B5EF4-FFF2-40B4-BE49-F238E27FC236}">
                <a16:creationId xmlns:a16="http://schemas.microsoft.com/office/drawing/2014/main" id="{7BA63C5C-5CA8-E9D8-6C08-719563AB2874}"/>
              </a:ext>
            </a:extLst>
          </p:cNvPr>
          <p:cNvSpPr/>
          <p:nvPr/>
        </p:nvSpPr>
        <p:spPr>
          <a:xfrm rot="10800000">
            <a:off x="26287" y="99752"/>
            <a:ext cx="4629559" cy="753743"/>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6;p14">
            <a:extLst>
              <a:ext uri="{FF2B5EF4-FFF2-40B4-BE49-F238E27FC236}">
                <a16:creationId xmlns:a16="http://schemas.microsoft.com/office/drawing/2014/main" id="{CF8E8DE9-944E-E9EE-AB3C-6516732AEE96}"/>
              </a:ext>
            </a:extLst>
          </p:cNvPr>
          <p:cNvSpPr txBox="1"/>
          <p:nvPr/>
        </p:nvSpPr>
        <p:spPr>
          <a:xfrm>
            <a:off x="406175" y="162566"/>
            <a:ext cx="3884699" cy="641821"/>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 sz="1600" dirty="0">
                <a:solidFill>
                  <a:srgbClr val="FFFFFF"/>
                </a:solidFill>
              </a:rPr>
              <a:t>Process Flow for Phase IV – W</a:t>
            </a:r>
            <a:r>
              <a:rPr lang="en-PH" sz="1600" dirty="0" err="1">
                <a:solidFill>
                  <a:srgbClr val="FFFFFF"/>
                </a:solidFill>
              </a:rPr>
              <a:t>i</a:t>
            </a:r>
            <a:r>
              <a:rPr lang="en" sz="1600" dirty="0">
                <a:solidFill>
                  <a:srgbClr val="FFFFFF"/>
                </a:solidFill>
              </a:rPr>
              <a:t>th PDNA and RRP (If Necessary)</a:t>
            </a:r>
          </a:p>
        </p:txBody>
      </p:sp>
    </p:spTree>
    <p:extLst>
      <p:ext uri="{BB962C8B-B14F-4D97-AF65-F5344CB8AC3E}">
        <p14:creationId xmlns:p14="http://schemas.microsoft.com/office/powerpoint/2010/main" val="8501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ppt_x"/>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ppt_x"/>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ppt_x"/>
                                          </p:val>
                                        </p:tav>
                                        <p:tav tm="100000">
                                          <p:val>
                                            <p:strVal val="#ppt_x"/>
                                          </p:val>
                                        </p:tav>
                                      </p:tavLst>
                                    </p:anim>
                                    <p:anim calcmode="lin" valueType="num">
                                      <p:cBhvr additive="base">
                                        <p:cTn id="88" dur="500" fill="hold"/>
                                        <p:tgtEl>
                                          <p:spTgt spid="5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additive="base">
                                        <p:cTn id="91" dur="500" fill="hold"/>
                                        <p:tgtEl>
                                          <p:spTgt spid="60"/>
                                        </p:tgtEl>
                                        <p:attrNameLst>
                                          <p:attrName>ppt_x</p:attrName>
                                        </p:attrNameLst>
                                      </p:cBhvr>
                                      <p:tavLst>
                                        <p:tav tm="0">
                                          <p:val>
                                            <p:strVal val="#ppt_x"/>
                                          </p:val>
                                        </p:tav>
                                        <p:tav tm="100000">
                                          <p:val>
                                            <p:strVal val="#ppt_x"/>
                                          </p:val>
                                        </p:tav>
                                      </p:tavLst>
                                    </p:anim>
                                    <p:anim calcmode="lin" valueType="num">
                                      <p:cBhvr additive="base">
                                        <p:cTn id="92" dur="500" fill="hold"/>
                                        <p:tgtEl>
                                          <p:spTgt spid="6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additive="base">
                                        <p:cTn id="95" dur="500" fill="hold"/>
                                        <p:tgtEl>
                                          <p:spTgt spid="61"/>
                                        </p:tgtEl>
                                        <p:attrNameLst>
                                          <p:attrName>ppt_x</p:attrName>
                                        </p:attrNameLst>
                                      </p:cBhvr>
                                      <p:tavLst>
                                        <p:tav tm="0">
                                          <p:val>
                                            <p:strVal val="#ppt_x"/>
                                          </p:val>
                                        </p:tav>
                                        <p:tav tm="100000">
                                          <p:val>
                                            <p:strVal val="#ppt_x"/>
                                          </p:val>
                                        </p:tav>
                                      </p:tavLst>
                                    </p:anim>
                                    <p:anim calcmode="lin" valueType="num">
                                      <p:cBhvr additive="base">
                                        <p:cTn id="96" dur="500" fill="hold"/>
                                        <p:tgtEl>
                                          <p:spTgt spid="6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ppt_x"/>
                                          </p:val>
                                        </p:tav>
                                        <p:tav tm="100000">
                                          <p:val>
                                            <p:strVal val="#ppt_x"/>
                                          </p:val>
                                        </p:tav>
                                      </p:tavLst>
                                    </p:anim>
                                    <p:anim calcmode="lin" valueType="num">
                                      <p:cBhvr additive="base">
                                        <p:cTn id="100" dur="500" fill="hold"/>
                                        <p:tgtEl>
                                          <p:spTgt spid="5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500" fill="hold"/>
                                        <p:tgtEl>
                                          <p:spTgt spid="51"/>
                                        </p:tgtEl>
                                        <p:attrNameLst>
                                          <p:attrName>ppt_x</p:attrName>
                                        </p:attrNameLst>
                                      </p:cBhvr>
                                      <p:tavLst>
                                        <p:tav tm="0">
                                          <p:val>
                                            <p:strVal val="#ppt_x"/>
                                          </p:val>
                                        </p:tav>
                                        <p:tav tm="100000">
                                          <p:val>
                                            <p:strVal val="#ppt_x"/>
                                          </p:val>
                                        </p:tav>
                                      </p:tavLst>
                                    </p:anim>
                                    <p:anim calcmode="lin" valueType="num">
                                      <p:cBhvr additive="base">
                                        <p:cTn id="104" dur="500" fill="hold"/>
                                        <p:tgtEl>
                                          <p:spTgt spid="5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additive="base">
                                        <p:cTn id="111" dur="500" fill="hold"/>
                                        <p:tgtEl>
                                          <p:spTgt spid="62"/>
                                        </p:tgtEl>
                                        <p:attrNameLst>
                                          <p:attrName>ppt_x</p:attrName>
                                        </p:attrNameLst>
                                      </p:cBhvr>
                                      <p:tavLst>
                                        <p:tav tm="0">
                                          <p:val>
                                            <p:strVal val="#ppt_x"/>
                                          </p:val>
                                        </p:tav>
                                        <p:tav tm="100000">
                                          <p:val>
                                            <p:strVal val="#ppt_x"/>
                                          </p:val>
                                        </p:tav>
                                      </p:tavLst>
                                    </p:anim>
                                    <p:anim calcmode="lin" valueType="num">
                                      <p:cBhvr additive="base">
                                        <p:cTn id="112" dur="500" fill="hold"/>
                                        <p:tgtEl>
                                          <p:spTgt spid="6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anim calcmode="lin" valueType="num">
                                      <p:cBhvr additive="base">
                                        <p:cTn id="115" dur="500" fill="hold"/>
                                        <p:tgtEl>
                                          <p:spTgt spid="63"/>
                                        </p:tgtEl>
                                        <p:attrNameLst>
                                          <p:attrName>ppt_x</p:attrName>
                                        </p:attrNameLst>
                                      </p:cBhvr>
                                      <p:tavLst>
                                        <p:tav tm="0">
                                          <p:val>
                                            <p:strVal val="#ppt_x"/>
                                          </p:val>
                                        </p:tav>
                                        <p:tav tm="100000">
                                          <p:val>
                                            <p:strVal val="#ppt_x"/>
                                          </p:val>
                                        </p:tav>
                                      </p:tavLst>
                                    </p:anim>
                                    <p:anim calcmode="lin" valueType="num">
                                      <p:cBhvr additive="base">
                                        <p:cTn id="11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animBg="1"/>
      <p:bldP spid="39" grpId="0"/>
      <p:bldP spid="40" grpId="0"/>
      <p:bldP spid="41" grpId="0" animBg="1"/>
      <p:bldP spid="42" grpId="0"/>
      <p:bldP spid="43" grpId="0" animBg="1"/>
      <p:bldP spid="44" grpId="0"/>
      <p:bldP spid="45" grpId="0"/>
      <p:bldP spid="46" grpId="0" animBg="1"/>
      <p:bldP spid="47" grpId="0"/>
      <p:bldP spid="48" grpId="0" animBg="1"/>
      <p:bldP spid="49" grpId="0"/>
      <p:bldP spid="50" grpId="0"/>
      <p:bldP spid="51" grpId="0" animBg="1"/>
      <p:bldP spid="52" grpId="0"/>
      <p:bldP spid="53" grpId="0" animBg="1"/>
      <p:bldP spid="54" grpId="0" animBg="1"/>
      <p:bldP spid="55" grpId="0"/>
      <p:bldP spid="56" grpId="0" animBg="1"/>
      <p:bldP spid="57" grpId="0" animBg="1"/>
      <p:bldP spid="58" grpId="0"/>
      <p:bldP spid="59" grpId="0" animBg="1"/>
      <p:bldP spid="60" grpId="0" animBg="1"/>
      <p:bldP spid="61" grpId="0"/>
      <p:bldP spid="62" grpId="0" animBg="1"/>
      <p:bldP spid="63"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284C3697-DCD5-7086-A1AD-D5BED4C4D5C7}"/>
              </a:ext>
            </a:extLst>
          </p:cNvPr>
          <p:cNvSpPr txBox="1">
            <a:spLocks noGrp="1"/>
          </p:cNvSpPr>
          <p:nvPr>
            <p:ph type="title"/>
          </p:nvPr>
        </p:nvSpPr>
        <p:spPr>
          <a:xfrm>
            <a:off x="135467" y="120175"/>
            <a:ext cx="8283787" cy="572700"/>
          </a:xfrm>
          <a:prstGeom prst="rect">
            <a:avLst/>
          </a:prstGeom>
        </p:spPr>
        <p:txBody>
          <a:bodyPr spcFirstLastPara="1" wrap="square" lIns="91425" tIns="91425" rIns="91425" bIns="91425" anchor="t" anchorCtr="0">
            <a:normAutofit fontScale="90000"/>
          </a:bodyPr>
          <a:lstStyle/>
          <a:p>
            <a:pPr marL="0" lvl="0" indent="0" algn="just" rtl="0">
              <a:spcBef>
                <a:spcPts val="0"/>
              </a:spcBef>
              <a:spcAft>
                <a:spcPts val="0"/>
              </a:spcAft>
              <a:buNone/>
            </a:pPr>
            <a:r>
              <a:rPr lang="en-US" b="1" dirty="0">
                <a:solidFill>
                  <a:srgbClr val="0B5394"/>
                </a:solidFill>
                <a:latin typeface="Roboto"/>
                <a:ea typeface="Roboto"/>
                <a:cs typeface="Roboto"/>
                <a:sym typeface="Roboto"/>
              </a:rPr>
              <a:t>Menu of Projects (Rehabilitation and Reconstruction)</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46565B3B-BF12-8E03-71D3-6EFCE9A292FC}"/>
              </a:ext>
            </a:extLst>
          </p:cNvPr>
          <p:cNvSpPr txBox="1"/>
          <p:nvPr/>
        </p:nvSpPr>
        <p:spPr>
          <a:xfrm>
            <a:off x="518160" y="692875"/>
            <a:ext cx="8107680" cy="4147417"/>
          </a:xfrm>
          <a:prstGeom prst="rect">
            <a:avLst/>
          </a:prstGeom>
          <a:noFill/>
        </p:spPr>
        <p:txBody>
          <a:bodyPr wrap="square">
            <a:spAutoFit/>
          </a:bodyPr>
          <a:lstStyle/>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Major repair or reconstruction of </a:t>
            </a: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roads </a:t>
            </a:r>
            <a:r>
              <a:rPr lang="en-US" sz="1600" dirty="0">
                <a:latin typeface="Arial" panose="020B0604020202020204" pitchFamily="34" charset="0"/>
                <a:ea typeface="Arial" panose="020B0604020202020204" pitchFamily="34" charset="0"/>
                <a:cs typeface="Times New Roman" panose="02020603050405020304" pitchFamily="18" charset="0"/>
              </a:rPr>
              <a:t>and bridges and its auxiliary parts (e.g. collapsed road and bridges, slope protection, road slip, etc.).</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Major repair/reconstruction of damaged schools, hospitals, and other public buildings such as evacuation centers, municipal halls, etc.</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Repair/rehabilitation/reconstruction of damaged irrigation facilities.</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Repair/rehabilitation/reconstruction of damaged disaster mitigating structures such as flood control, dikes, river control, sea wall, etc.</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Resettlement Program for displaced population.</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In the case of El Niño, priority programs and projects identified in RRP or by the concerned RDRRMC.</a:t>
            </a: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endPar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22423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90B4F927-DB67-A166-6BF3-C0644499B6F5}"/>
              </a:ext>
            </a:extLst>
          </p:cNvPr>
          <p:cNvSpPr txBox="1">
            <a:spLocks noGrp="1"/>
          </p:cNvSpPr>
          <p:nvPr>
            <p:ph type="title"/>
          </p:nvPr>
        </p:nvSpPr>
        <p:spPr>
          <a:xfrm>
            <a:off x="122046"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Documentary Requirements</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graphicFrame>
        <p:nvGraphicFramePr>
          <p:cNvPr id="3" name="Table 2">
            <a:extLst>
              <a:ext uri="{FF2B5EF4-FFF2-40B4-BE49-F238E27FC236}">
                <a16:creationId xmlns:a16="http://schemas.microsoft.com/office/drawing/2014/main" id="{2A98497B-85B8-F33A-81BB-899D6EEF9DE4}"/>
              </a:ext>
            </a:extLst>
          </p:cNvPr>
          <p:cNvGraphicFramePr>
            <a:graphicFrameLocks noGrp="1"/>
          </p:cNvGraphicFramePr>
          <p:nvPr>
            <p:extLst>
              <p:ext uri="{D42A27DB-BD31-4B8C-83A1-F6EECF244321}">
                <p14:modId xmlns:p14="http://schemas.microsoft.com/office/powerpoint/2010/main" val="165414293"/>
              </p:ext>
            </p:extLst>
          </p:nvPr>
        </p:nvGraphicFramePr>
        <p:xfrm>
          <a:off x="3603413" y="593670"/>
          <a:ext cx="5242561" cy="3814002"/>
        </p:xfrm>
        <a:graphic>
          <a:graphicData uri="http://schemas.openxmlformats.org/drawingml/2006/table">
            <a:tbl>
              <a:tblPr firstRow="1" firstCol="1" bandRow="1"/>
              <a:tblGrid>
                <a:gridCol w="5242561">
                  <a:extLst>
                    <a:ext uri="{9D8B030D-6E8A-4147-A177-3AD203B41FA5}">
                      <a16:colId xmlns:a16="http://schemas.microsoft.com/office/drawing/2014/main" val="3455615174"/>
                    </a:ext>
                  </a:extLst>
                </a:gridCol>
              </a:tblGrid>
              <a:tr h="248102">
                <a:tc>
                  <a:txBody>
                    <a:bodyPr/>
                    <a:lstStyle/>
                    <a:p>
                      <a:pPr algn="ctr">
                        <a:lnSpc>
                          <a:spcPct val="115000"/>
                        </a:lnSpc>
                        <a:spcAft>
                          <a:spcPts val="10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Infrastructure Projects</a:t>
                      </a:r>
                      <a:endParaRPr lang="en-PH"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921188974"/>
                  </a:ext>
                </a:extLst>
              </a:tr>
              <a:tr h="3565900">
                <a:tc>
                  <a:txBody>
                    <a:bodyPr/>
                    <a:lstStyle/>
                    <a:p>
                      <a:pPr marL="228600" marR="0" lvl="0" indent="-228600" algn="just" defTabSz="914400" rtl="0" eaLnBrk="1" fontAlgn="auto" latinLnBrk="0" hangingPunct="1">
                        <a:lnSpc>
                          <a:spcPct val="115000"/>
                        </a:lnSpc>
                        <a:spcBef>
                          <a:spcPts val="0"/>
                        </a:spcBef>
                        <a:spcAft>
                          <a:spcPts val="0"/>
                        </a:spcAft>
                        <a:buClr>
                          <a:srgbClr val="000000"/>
                        </a:buClr>
                        <a:buSzTx/>
                        <a:buFont typeface="Webdings" panose="05030102010509060703" pitchFamily="18" charset="2"/>
                        <a:buAutoNum type="arabicPeriod"/>
                        <a:tabLst/>
                        <a:defRPr/>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Endorsement Letter from LCE or Agency Head with Project Proposal Template</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28600" lvl="0" indent="-228600" algn="just">
                        <a:lnSpc>
                          <a:spcPct val="115000"/>
                        </a:lnSpc>
                        <a:buFont typeface="+mj-lt"/>
                        <a:buAutoNum type="arabicPeriod"/>
                      </a:pPr>
                      <a:r>
                        <a:rPr lang="en-US"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 Design documents Program of Works, Detailed Engineering Design, etc.</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28600" lvl="0" indent="-228600" algn="just">
                        <a:lnSpc>
                          <a:spcPct val="115000"/>
                        </a:lnSpc>
                        <a:buFont typeface="+mj-lt"/>
                        <a:buAutoNum type="arabicPeriod"/>
                      </a:pPr>
                      <a:r>
                        <a:rPr lang="en-US" sz="1200" b="0" dirty="0">
                          <a:effectLst/>
                          <a:latin typeface="Arial" panose="020B0604020202020204" pitchFamily="34" charset="0"/>
                          <a:ea typeface="Arial" panose="020B0604020202020204" pitchFamily="34" charset="0"/>
                          <a:cs typeface="Times New Roman" panose="02020603050405020304" pitchFamily="18" charset="0"/>
                        </a:rPr>
                        <a:t>Calamity Damaged Report with Geotagged and Time-Stamped Photo</a:t>
                      </a:r>
                      <a:endParaRPr lang="en-US" sz="1000" b="0" dirty="0">
                        <a:effectLst/>
                        <a:latin typeface="Arial" panose="020B0604020202020204" pitchFamily="34" charset="0"/>
                        <a:ea typeface="Arial" panose="020B0604020202020204" pitchFamily="34" charset="0"/>
                        <a:cs typeface="Times New Roman" panose="02020603050405020304" pitchFamily="18" charset="0"/>
                      </a:endParaRPr>
                    </a:p>
                    <a:p>
                      <a:pPr marL="228600" lvl="0" indent="-228600" algn="just">
                        <a:lnSpc>
                          <a:spcPct val="115000"/>
                        </a:lnSpc>
                        <a:spcAft>
                          <a:spcPts val="1000"/>
                        </a:spcAft>
                        <a:buFont typeface="+mj-lt"/>
                        <a:buAutoNum type="arabicPeriod"/>
                      </a:pPr>
                      <a:r>
                        <a:rPr lang="en-US"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Certificate of Unavailability of Funding  (For LGUs accompanied by LDRRM and Special Trust Fund and Received NDRRM Fund Utilization Report – COA Stamped</a:t>
                      </a:r>
                    </a:p>
                    <a:p>
                      <a:pPr marL="228600" lvl="0" indent="-228600" algn="just">
                        <a:lnSpc>
                          <a:spcPct val="115000"/>
                        </a:lnSpc>
                        <a:spcAft>
                          <a:spcPts val="0"/>
                        </a:spcAft>
                        <a:buFont typeface="+mj-lt"/>
                        <a:buAutoNum type="arabicPeriod"/>
                      </a:pPr>
                      <a:r>
                        <a:rPr lang="en-US" sz="1200" b="0" i="0" u="none" strike="noStrike" cap="none" dirty="0">
                          <a:solidFill>
                            <a:schemeClr val="tx1"/>
                          </a:solidFill>
                          <a:effectLst/>
                          <a:latin typeface="+mn-lt"/>
                          <a:ea typeface="+mn-ea"/>
                          <a:cs typeface="+mn-cs"/>
                          <a:sym typeface="Arial"/>
                        </a:rPr>
                        <a:t>Certification from DPWH of compliance to standard design and costing (If LGU wants to implement the project)</a:t>
                      </a:r>
                    </a:p>
                    <a:p>
                      <a:pPr marL="228600" lvl="0" indent="-228600">
                        <a:spcAft>
                          <a:spcPts val="0"/>
                        </a:spcAft>
                        <a:buFont typeface="+mj-lt"/>
                        <a:buAutoNum type="arabicPeriod"/>
                      </a:pPr>
                      <a:r>
                        <a:rPr lang="en-US" sz="1200" b="0" i="0" u="none" strike="noStrike" cap="none" dirty="0">
                          <a:solidFill>
                            <a:schemeClr val="tx1"/>
                          </a:solidFill>
                          <a:effectLst/>
                          <a:latin typeface="+mn-lt"/>
                          <a:ea typeface="+mn-ea"/>
                          <a:cs typeface="+mn-cs"/>
                          <a:sym typeface="Arial"/>
                        </a:rPr>
                        <a:t>Certification of Capability to Implement Infrastructure </a:t>
                      </a:r>
                      <a:r>
                        <a:rPr lang="en-US" sz="1200" b="0" i="0" u="none" strike="noStrike" cap="none">
                          <a:solidFill>
                            <a:schemeClr val="tx1"/>
                          </a:solidFill>
                          <a:effectLst/>
                          <a:latin typeface="+mn-lt"/>
                          <a:ea typeface="+mn-ea"/>
                          <a:cs typeface="+mn-cs"/>
                          <a:sym typeface="Arial"/>
                        </a:rPr>
                        <a:t>Project (If LGU wants to implement the project)</a:t>
                      </a:r>
                      <a:endParaRPr lang="en-US" sz="1200" b="0" i="0" u="none" strike="noStrike" cap="none" dirty="0">
                        <a:solidFill>
                          <a:schemeClr val="tx1"/>
                        </a:solidFill>
                        <a:effectLst/>
                        <a:latin typeface="+mn-lt"/>
                        <a:ea typeface="+mn-ea"/>
                        <a:cs typeface="+mn-cs"/>
                        <a:sym typeface="Arial"/>
                      </a:endParaRPr>
                    </a:p>
                    <a:p>
                      <a:pPr marL="228600" lvl="0" indent="-228600">
                        <a:spcAft>
                          <a:spcPts val="0"/>
                        </a:spcAft>
                        <a:buFont typeface="+mj-lt"/>
                        <a:buAutoNum type="arabicPeriod"/>
                      </a:pPr>
                      <a:r>
                        <a:rPr lang="en-US" sz="1200" b="0" i="0" u="none" strike="noStrike" cap="none" dirty="0">
                          <a:solidFill>
                            <a:schemeClr val="tx1"/>
                          </a:solidFill>
                          <a:effectLst/>
                          <a:latin typeface="+mn-lt"/>
                          <a:ea typeface="+mn-ea"/>
                          <a:cs typeface="+mn-cs"/>
                          <a:sym typeface="Arial"/>
                        </a:rPr>
                        <a:t>Hazard Assessment of Project Location (for Reconstruction/Construction of Damaged Facility to a New Location)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878360"/>
                  </a:ext>
                </a:extLst>
              </a:tr>
            </a:tbl>
          </a:graphicData>
        </a:graphic>
      </p:graphicFrame>
      <p:graphicFrame>
        <p:nvGraphicFramePr>
          <p:cNvPr id="4" name="Table 3">
            <a:extLst>
              <a:ext uri="{FF2B5EF4-FFF2-40B4-BE49-F238E27FC236}">
                <a16:creationId xmlns:a16="http://schemas.microsoft.com/office/drawing/2014/main" id="{689FE5F7-CF59-0C37-7BA5-822EF3CEA146}"/>
              </a:ext>
            </a:extLst>
          </p:cNvPr>
          <p:cNvGraphicFramePr>
            <a:graphicFrameLocks noGrp="1"/>
          </p:cNvGraphicFramePr>
          <p:nvPr>
            <p:extLst>
              <p:ext uri="{D42A27DB-BD31-4B8C-83A1-F6EECF244321}">
                <p14:modId xmlns:p14="http://schemas.microsoft.com/office/powerpoint/2010/main" val="3654281281"/>
              </p:ext>
            </p:extLst>
          </p:nvPr>
        </p:nvGraphicFramePr>
        <p:xfrm>
          <a:off x="223520" y="593670"/>
          <a:ext cx="3034453" cy="3828834"/>
        </p:xfrm>
        <a:graphic>
          <a:graphicData uri="http://schemas.openxmlformats.org/drawingml/2006/table">
            <a:tbl>
              <a:tblPr firstRow="1" firstCol="1" bandRow="1"/>
              <a:tblGrid>
                <a:gridCol w="3034453">
                  <a:extLst>
                    <a:ext uri="{9D8B030D-6E8A-4147-A177-3AD203B41FA5}">
                      <a16:colId xmlns:a16="http://schemas.microsoft.com/office/drawing/2014/main" val="3929236753"/>
                    </a:ext>
                  </a:extLst>
                </a:gridCol>
              </a:tblGrid>
              <a:tr h="181955">
                <a:tc>
                  <a:txBody>
                    <a:bodyPr/>
                    <a:lstStyle/>
                    <a:p>
                      <a:pPr algn="ctr">
                        <a:lnSpc>
                          <a:spcPct val="115000"/>
                        </a:lnSpc>
                        <a:spcAft>
                          <a:spcPts val="100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Non-Infrastructure Projects</a:t>
                      </a:r>
                      <a:endParaRPr lang="en-PH"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902328917"/>
                  </a:ext>
                </a:extLst>
              </a:tr>
              <a:tr h="3632047">
                <a:tc>
                  <a:txBody>
                    <a:bodyPr/>
                    <a:lstStyle/>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Endorsement Letter from LCE or Agency Head with Project Proposal Template</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Work and Financial Plan with List of Target Beneficiaries (for Resettlement Projects)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 Awareness and Consultations for Beneficiary Community/Family (for Resettlement Projects) </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Certificate of Land Availability. Transfer Certificate of Title or Deed of Sale or Donation for Resettlement Projects)</a:t>
                      </a:r>
                      <a:endParaRPr lang="en-PH"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288459"/>
                  </a:ext>
                </a:extLst>
              </a:tr>
            </a:tbl>
          </a:graphicData>
        </a:graphic>
      </p:graphicFrame>
    </p:spTree>
    <p:extLst>
      <p:ext uri="{BB962C8B-B14F-4D97-AF65-F5344CB8AC3E}">
        <p14:creationId xmlns:p14="http://schemas.microsoft.com/office/powerpoint/2010/main" val="1162868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 name="Google Shape;87;p18">
            <a:extLst>
              <a:ext uri="{FF2B5EF4-FFF2-40B4-BE49-F238E27FC236}">
                <a16:creationId xmlns:a16="http://schemas.microsoft.com/office/drawing/2014/main" id="{ADCFF3AE-9A04-21E8-BFCF-33BAD39C21C0}"/>
              </a:ext>
            </a:extLst>
          </p:cNvPr>
          <p:cNvSpPr txBox="1">
            <a:spLocks noGrp="1"/>
          </p:cNvSpPr>
          <p:nvPr>
            <p:ph type="title"/>
          </p:nvPr>
        </p:nvSpPr>
        <p:spPr>
          <a:xfrm>
            <a:off x="203325" y="0"/>
            <a:ext cx="6400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RP-VET Functions</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graphicFrame>
        <p:nvGraphicFramePr>
          <p:cNvPr id="8" name="Table 7">
            <a:extLst>
              <a:ext uri="{FF2B5EF4-FFF2-40B4-BE49-F238E27FC236}">
                <a16:creationId xmlns:a16="http://schemas.microsoft.com/office/drawing/2014/main" id="{8120647D-15C1-CA72-EF0B-82FA79A44A38}"/>
              </a:ext>
            </a:extLst>
          </p:cNvPr>
          <p:cNvGraphicFramePr>
            <a:graphicFrameLocks noGrp="1"/>
          </p:cNvGraphicFramePr>
          <p:nvPr>
            <p:extLst>
              <p:ext uri="{D42A27DB-BD31-4B8C-83A1-F6EECF244321}">
                <p14:modId xmlns:p14="http://schemas.microsoft.com/office/powerpoint/2010/main" val="2496439362"/>
              </p:ext>
            </p:extLst>
          </p:nvPr>
        </p:nvGraphicFramePr>
        <p:xfrm>
          <a:off x="481054" y="572700"/>
          <a:ext cx="8181892" cy="3791089"/>
        </p:xfrm>
        <a:graphic>
          <a:graphicData uri="http://schemas.openxmlformats.org/drawingml/2006/table">
            <a:tbl>
              <a:tblPr firstRow="1" firstCol="1" bandRow="1"/>
              <a:tblGrid>
                <a:gridCol w="1855024">
                  <a:extLst>
                    <a:ext uri="{9D8B030D-6E8A-4147-A177-3AD203B41FA5}">
                      <a16:colId xmlns:a16="http://schemas.microsoft.com/office/drawing/2014/main" val="3955300244"/>
                    </a:ext>
                  </a:extLst>
                </a:gridCol>
                <a:gridCol w="6326868">
                  <a:extLst>
                    <a:ext uri="{9D8B030D-6E8A-4147-A177-3AD203B41FA5}">
                      <a16:colId xmlns:a16="http://schemas.microsoft.com/office/drawing/2014/main" val="1778762418"/>
                    </a:ext>
                  </a:extLst>
                </a:gridCol>
              </a:tblGrid>
              <a:tr h="174861">
                <a:tc>
                  <a:txBody>
                    <a:bodyPr/>
                    <a:lstStyle/>
                    <a:p>
                      <a:pPr algn="ctr">
                        <a:lnSpc>
                          <a:spcPct val="115000"/>
                        </a:lnSpc>
                      </a:pPr>
                      <a:r>
                        <a:rPr lang="en-US" sz="11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Agency</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Functions</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207368"/>
                  </a:ext>
                </a:extLst>
              </a:tr>
              <a:tr h="1387194">
                <a:tc>
                  <a:txBody>
                    <a:bodyPr/>
                    <a:lstStyle/>
                    <a:p>
                      <a:pPr algn="ctr">
                        <a:lnSpc>
                          <a:spcPct val="115000"/>
                        </a:lnSpc>
                      </a:pPr>
                      <a:r>
                        <a:rPr lang="en-US" sz="11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Office of Civil Defense (OCD)</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buFont typeface="Wingdings" panose="05000000000000000000" pitchFamily="2" charset="2"/>
                        <a:buChar char=""/>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Serve as Secretariat</a:t>
                      </a:r>
                      <a:endParaRPr lang="en-PH"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Activate RP-VET, identify lead and participating agencies depending on the type of project</a:t>
                      </a:r>
                      <a:endParaRPr lang="en-PH"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Participate in project validation and evaluation</a:t>
                      </a:r>
                      <a:endParaRPr lang="en-PH"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Check completeness of documents. Inform LGUs of lacking documents.</a:t>
                      </a:r>
                      <a:endParaRPr lang="en-PH"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Prepare endorsement to OCD Central Office</a:t>
                      </a:r>
                      <a:endParaRPr lang="en-PH"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Track LGU proposals and update LGU on status of requests</a:t>
                      </a:r>
                      <a:endParaRPr lang="en-PH"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Provide technical assistance to LGUs, as necessary</a:t>
                      </a:r>
                      <a:endParaRPr lang="en-PH"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114654"/>
                  </a:ext>
                </a:extLst>
              </a:tr>
              <a:tr h="862786">
                <a:tc>
                  <a:txBody>
                    <a:bodyPr/>
                    <a:lstStyle/>
                    <a:p>
                      <a:pPr algn="ctr">
                        <a:lnSpc>
                          <a:spcPct val="115000"/>
                        </a:lnSpc>
                      </a:pPr>
                      <a:r>
                        <a:rPr lang="en-US" sz="11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Department of Public Works and Highways (DPWH)</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buFont typeface="Wingdings" panose="05000000000000000000" pitchFamily="2" charset="2"/>
                        <a:buChar char=""/>
                      </a:pPr>
                      <a:r>
                        <a:rPr lang="en-U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Lead the project validation and evaluation for infrastructure projects</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Review technical documents, designs, scope and costing and if necessary, recommend revisions to comply with national standard</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Determine and certify LGU capability to implement project</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Provide technical assistance to LGUs, as necessary</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684597"/>
                  </a:ext>
                </a:extLst>
              </a:tr>
              <a:tr h="687984">
                <a:tc>
                  <a:txBody>
                    <a:bodyPr/>
                    <a:lstStyle/>
                    <a:p>
                      <a:pPr algn="ctr">
                        <a:lnSpc>
                          <a:spcPct val="115000"/>
                        </a:lnSpc>
                      </a:pPr>
                      <a:r>
                        <a:rPr lang="en-US" sz="11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Department of the Interior and Local Government (DILG)</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buFont typeface="Wingdings" panose="05000000000000000000" pitchFamily="2" charset="2"/>
                        <a:buChar char=""/>
                      </a:pPr>
                      <a:r>
                        <a:rPr lang="en-U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Assist in project validation and evaluation</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Assist in determining and certifying LGU capability to implement project in terms of financial housekeeping and governance</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Provide technical assistance to LGUs, as necessary</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385995"/>
                  </a:ext>
                </a:extLst>
              </a:tr>
              <a:tr h="513181">
                <a:tc>
                  <a:txBody>
                    <a:bodyPr/>
                    <a:lstStyle/>
                    <a:p>
                      <a:pPr algn="ctr">
                        <a:lnSpc>
                          <a:spcPct val="115000"/>
                        </a:lnSpc>
                      </a:pPr>
                      <a:r>
                        <a:rPr lang="en-US" sz="11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Other Agencies</a:t>
                      </a:r>
                      <a:endParaRPr lang="en-PH"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buFont typeface="Wingdings" panose="05000000000000000000" pitchFamily="2" charset="2"/>
                        <a:buChar char=""/>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RDRRMC concerned may call for other regional line agencies to assist in the evaluation and validation of the proposal (e.g. DENR-MGB, DOST </a:t>
                      </a:r>
                      <a:r>
                        <a:rPr lang="en-US" sz="11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PhiVolcs</a:t>
                      </a: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for hazard assessment, etc.)</a:t>
                      </a:r>
                      <a:endParaRPr lang="en-PH"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97" marR="52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48265"/>
                  </a:ext>
                </a:extLst>
              </a:tr>
            </a:tbl>
          </a:graphicData>
        </a:graphic>
      </p:graphicFrame>
    </p:spTree>
    <p:extLst>
      <p:ext uri="{BB962C8B-B14F-4D97-AF65-F5344CB8AC3E}">
        <p14:creationId xmlns:p14="http://schemas.microsoft.com/office/powerpoint/2010/main" val="424416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2DDA5D75-A2EA-591A-6146-4C87BCB987A0}"/>
              </a:ext>
            </a:extLst>
          </p:cNvPr>
          <p:cNvPicPr>
            <a:picLocks noChangeAspect="1"/>
          </p:cNvPicPr>
          <p:nvPr/>
        </p:nvPicPr>
        <p:blipFill>
          <a:blip r:embed="rId4"/>
          <a:stretch>
            <a:fillRect/>
          </a:stretch>
        </p:blipFill>
        <p:spPr>
          <a:xfrm>
            <a:off x="1152047" y="699826"/>
            <a:ext cx="7163278" cy="3743847"/>
          </a:xfrm>
          <a:prstGeom prst="rect">
            <a:avLst/>
          </a:prstGeom>
        </p:spPr>
      </p:pic>
    </p:spTree>
    <p:extLst>
      <p:ext uri="{BB962C8B-B14F-4D97-AF65-F5344CB8AC3E}">
        <p14:creationId xmlns:p14="http://schemas.microsoft.com/office/powerpoint/2010/main" val="1189799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4" name="Google Shape;87;p18">
            <a:extLst>
              <a:ext uri="{FF2B5EF4-FFF2-40B4-BE49-F238E27FC236}">
                <a16:creationId xmlns:a16="http://schemas.microsoft.com/office/drawing/2014/main" id="{E28D10E6-8E84-DE91-3AAC-92B70E7ABB23}"/>
              </a:ext>
            </a:extLst>
          </p:cNvPr>
          <p:cNvSpPr txBox="1">
            <a:spLocks noGrp="1"/>
          </p:cNvSpPr>
          <p:nvPr>
            <p:ph type="title"/>
          </p:nvPr>
        </p:nvSpPr>
        <p:spPr>
          <a:xfrm>
            <a:off x="122046"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NDRRMC Resolution on LGU Access to NDRRMF</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5" name="Picture 4">
            <a:extLst>
              <a:ext uri="{FF2B5EF4-FFF2-40B4-BE49-F238E27FC236}">
                <a16:creationId xmlns:a16="http://schemas.microsoft.com/office/drawing/2014/main" id="{E532F76F-210E-F9D3-E566-EAF194C932A4}"/>
              </a:ext>
            </a:extLst>
          </p:cNvPr>
          <p:cNvPicPr>
            <a:picLocks noChangeAspect="1"/>
          </p:cNvPicPr>
          <p:nvPr/>
        </p:nvPicPr>
        <p:blipFill>
          <a:blip r:embed="rId4"/>
          <a:stretch>
            <a:fillRect/>
          </a:stretch>
        </p:blipFill>
        <p:spPr>
          <a:xfrm>
            <a:off x="780406" y="572700"/>
            <a:ext cx="3601940" cy="3924260"/>
          </a:xfrm>
          <a:prstGeom prst="rect">
            <a:avLst/>
          </a:prstGeom>
        </p:spPr>
      </p:pic>
      <p:pic>
        <p:nvPicPr>
          <p:cNvPr id="6" name="Picture 5">
            <a:extLst>
              <a:ext uri="{FF2B5EF4-FFF2-40B4-BE49-F238E27FC236}">
                <a16:creationId xmlns:a16="http://schemas.microsoft.com/office/drawing/2014/main" id="{B72C4E18-9B0B-2600-946B-26FC78D4D68F}"/>
              </a:ext>
            </a:extLst>
          </p:cNvPr>
          <p:cNvPicPr>
            <a:picLocks noChangeAspect="1"/>
          </p:cNvPicPr>
          <p:nvPr/>
        </p:nvPicPr>
        <p:blipFill>
          <a:blip r:embed="rId5"/>
          <a:stretch>
            <a:fillRect/>
          </a:stretch>
        </p:blipFill>
        <p:spPr>
          <a:xfrm>
            <a:off x="4859213" y="664431"/>
            <a:ext cx="3306565" cy="3832529"/>
          </a:xfrm>
          <a:prstGeom prst="rect">
            <a:avLst/>
          </a:prstGeom>
        </p:spPr>
      </p:pic>
    </p:spTree>
    <p:extLst>
      <p:ext uri="{BB962C8B-B14F-4D97-AF65-F5344CB8AC3E}">
        <p14:creationId xmlns:p14="http://schemas.microsoft.com/office/powerpoint/2010/main" val="325969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2" name="TextBox 1">
            <a:extLst>
              <a:ext uri="{FF2B5EF4-FFF2-40B4-BE49-F238E27FC236}">
                <a16:creationId xmlns:a16="http://schemas.microsoft.com/office/drawing/2014/main" id="{1E842F0D-411D-BDFA-6CC8-0234E6BB5163}"/>
              </a:ext>
            </a:extLst>
          </p:cNvPr>
          <p:cNvSpPr txBox="1"/>
          <p:nvPr/>
        </p:nvSpPr>
        <p:spPr>
          <a:xfrm>
            <a:off x="2657475" y="1493044"/>
            <a:ext cx="5014913" cy="1200329"/>
          </a:xfrm>
          <a:prstGeom prst="rect">
            <a:avLst/>
          </a:prstGeom>
          <a:noFill/>
        </p:spPr>
        <p:txBody>
          <a:bodyPr wrap="square" rtlCol="0">
            <a:spAutoFit/>
          </a:bodyPr>
          <a:lstStyle/>
          <a:p>
            <a:pPr algn="ctr"/>
            <a:r>
              <a:rPr lang="en-US" sz="7200" dirty="0"/>
              <a:t>Thank You!</a:t>
            </a:r>
            <a:endParaRPr lang="en-PH" sz="7200" dirty="0"/>
          </a:p>
        </p:txBody>
      </p:sp>
    </p:spTree>
    <p:extLst>
      <p:ext uri="{BB962C8B-B14F-4D97-AF65-F5344CB8AC3E}">
        <p14:creationId xmlns:p14="http://schemas.microsoft.com/office/powerpoint/2010/main" val="140738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F65FD157-0871-0975-B169-DC0A68FE9E09}"/>
              </a:ext>
            </a:extLst>
          </p:cNvPr>
          <p:cNvPicPr>
            <a:picLocks noChangeAspect="1"/>
          </p:cNvPicPr>
          <p:nvPr/>
        </p:nvPicPr>
        <p:blipFill>
          <a:blip r:embed="rId4"/>
          <a:stretch>
            <a:fillRect/>
          </a:stretch>
        </p:blipFill>
        <p:spPr>
          <a:xfrm>
            <a:off x="125799" y="690333"/>
            <a:ext cx="4389052" cy="3277057"/>
          </a:xfrm>
          <a:prstGeom prst="rect">
            <a:avLst/>
          </a:prstGeom>
        </p:spPr>
      </p:pic>
      <p:pic>
        <p:nvPicPr>
          <p:cNvPr id="6" name="Picture 5">
            <a:extLst>
              <a:ext uri="{FF2B5EF4-FFF2-40B4-BE49-F238E27FC236}">
                <a16:creationId xmlns:a16="http://schemas.microsoft.com/office/drawing/2014/main" id="{90130F20-2609-598C-05A7-52C2DC17F0E4}"/>
              </a:ext>
            </a:extLst>
          </p:cNvPr>
          <p:cNvPicPr>
            <a:picLocks noChangeAspect="1"/>
          </p:cNvPicPr>
          <p:nvPr/>
        </p:nvPicPr>
        <p:blipFill>
          <a:blip r:embed="rId5"/>
          <a:stretch>
            <a:fillRect/>
          </a:stretch>
        </p:blipFill>
        <p:spPr>
          <a:xfrm>
            <a:off x="4707732" y="769053"/>
            <a:ext cx="3910420" cy="3119616"/>
          </a:xfrm>
          <a:prstGeom prst="rect">
            <a:avLst/>
          </a:prstGeom>
        </p:spPr>
      </p:pic>
    </p:spTree>
    <p:extLst>
      <p:ext uri="{BB962C8B-B14F-4D97-AF65-F5344CB8AC3E}">
        <p14:creationId xmlns:p14="http://schemas.microsoft.com/office/powerpoint/2010/main" val="226671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FC5AB940-FF20-2913-19AA-FC713CB89CE4}"/>
              </a:ext>
            </a:extLst>
          </p:cNvPr>
          <p:cNvPicPr>
            <a:picLocks noChangeAspect="1"/>
          </p:cNvPicPr>
          <p:nvPr/>
        </p:nvPicPr>
        <p:blipFill>
          <a:blip r:embed="rId4"/>
          <a:stretch>
            <a:fillRect/>
          </a:stretch>
        </p:blipFill>
        <p:spPr>
          <a:xfrm>
            <a:off x="1064419" y="857250"/>
            <a:ext cx="6758449" cy="3429000"/>
          </a:xfrm>
          <a:prstGeom prst="rect">
            <a:avLst/>
          </a:prstGeom>
        </p:spPr>
      </p:pic>
    </p:spTree>
    <p:extLst>
      <p:ext uri="{BB962C8B-B14F-4D97-AF65-F5344CB8AC3E}">
        <p14:creationId xmlns:p14="http://schemas.microsoft.com/office/powerpoint/2010/main" val="53485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896374E2-DB03-CEA1-859A-4FF68A1F91FE}"/>
              </a:ext>
            </a:extLst>
          </p:cNvPr>
          <p:cNvPicPr>
            <a:picLocks noChangeAspect="1"/>
          </p:cNvPicPr>
          <p:nvPr/>
        </p:nvPicPr>
        <p:blipFill>
          <a:blip r:embed="rId4"/>
          <a:stretch>
            <a:fillRect/>
          </a:stretch>
        </p:blipFill>
        <p:spPr>
          <a:xfrm>
            <a:off x="149564" y="876070"/>
            <a:ext cx="4422435" cy="2645802"/>
          </a:xfrm>
          <a:prstGeom prst="rect">
            <a:avLst/>
          </a:prstGeom>
        </p:spPr>
      </p:pic>
      <p:pic>
        <p:nvPicPr>
          <p:cNvPr id="6" name="Picture 5">
            <a:extLst>
              <a:ext uri="{FF2B5EF4-FFF2-40B4-BE49-F238E27FC236}">
                <a16:creationId xmlns:a16="http://schemas.microsoft.com/office/drawing/2014/main" id="{F895788C-DF7A-AEE3-D282-D019C3E0FD74}"/>
              </a:ext>
            </a:extLst>
          </p:cNvPr>
          <p:cNvPicPr>
            <a:picLocks noChangeAspect="1"/>
          </p:cNvPicPr>
          <p:nvPr/>
        </p:nvPicPr>
        <p:blipFill>
          <a:blip r:embed="rId5"/>
          <a:stretch>
            <a:fillRect/>
          </a:stretch>
        </p:blipFill>
        <p:spPr>
          <a:xfrm>
            <a:off x="4692029" y="814194"/>
            <a:ext cx="4216227" cy="2586231"/>
          </a:xfrm>
          <a:prstGeom prst="rect">
            <a:avLst/>
          </a:prstGeom>
        </p:spPr>
      </p:pic>
    </p:spTree>
    <p:extLst>
      <p:ext uri="{BB962C8B-B14F-4D97-AF65-F5344CB8AC3E}">
        <p14:creationId xmlns:p14="http://schemas.microsoft.com/office/powerpoint/2010/main" val="116191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4" name="Picture 3">
            <a:extLst>
              <a:ext uri="{FF2B5EF4-FFF2-40B4-BE49-F238E27FC236}">
                <a16:creationId xmlns:a16="http://schemas.microsoft.com/office/drawing/2014/main" id="{2C18E2FB-30BD-CD69-BBBF-BCDCDE4A7942}"/>
              </a:ext>
            </a:extLst>
          </p:cNvPr>
          <p:cNvPicPr>
            <a:picLocks noChangeAspect="1"/>
          </p:cNvPicPr>
          <p:nvPr/>
        </p:nvPicPr>
        <p:blipFill>
          <a:blip r:embed="rId4"/>
          <a:stretch>
            <a:fillRect/>
          </a:stretch>
        </p:blipFill>
        <p:spPr>
          <a:xfrm>
            <a:off x="150019" y="876052"/>
            <a:ext cx="4629150" cy="2452935"/>
          </a:xfrm>
          <a:prstGeom prst="rect">
            <a:avLst/>
          </a:prstGeom>
        </p:spPr>
      </p:pic>
      <p:pic>
        <p:nvPicPr>
          <p:cNvPr id="8" name="Picture 7">
            <a:extLst>
              <a:ext uri="{FF2B5EF4-FFF2-40B4-BE49-F238E27FC236}">
                <a16:creationId xmlns:a16="http://schemas.microsoft.com/office/drawing/2014/main" id="{E9706BD8-E83C-9FD7-CAE8-4509A6D6B274}"/>
              </a:ext>
            </a:extLst>
          </p:cNvPr>
          <p:cNvPicPr>
            <a:picLocks noChangeAspect="1"/>
          </p:cNvPicPr>
          <p:nvPr/>
        </p:nvPicPr>
        <p:blipFill>
          <a:blip r:embed="rId5"/>
          <a:stretch>
            <a:fillRect/>
          </a:stretch>
        </p:blipFill>
        <p:spPr>
          <a:xfrm>
            <a:off x="4877596" y="876053"/>
            <a:ext cx="4102104" cy="2538660"/>
          </a:xfrm>
          <a:prstGeom prst="rect">
            <a:avLst/>
          </a:prstGeom>
        </p:spPr>
      </p:pic>
    </p:spTree>
    <p:extLst>
      <p:ext uri="{BB962C8B-B14F-4D97-AF65-F5344CB8AC3E}">
        <p14:creationId xmlns:p14="http://schemas.microsoft.com/office/powerpoint/2010/main" val="382172524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TEMPLATE">
      <a:dk1>
        <a:srgbClr val="FFFFFF"/>
      </a:dk1>
      <a:lt1>
        <a:srgbClr val="FFFFFF"/>
      </a:lt1>
      <a:dk2>
        <a:srgbClr val="083C92"/>
      </a:dk2>
      <a:lt2>
        <a:srgbClr val="083C92"/>
      </a:lt2>
      <a:accent1>
        <a:srgbClr val="083C92"/>
      </a:accent1>
      <a:accent2>
        <a:srgbClr val="083C92"/>
      </a:accent2>
      <a:accent3>
        <a:srgbClr val="031E49"/>
      </a:accent3>
      <a:accent4>
        <a:srgbClr val="FFFFFF"/>
      </a:accent4>
      <a:accent5>
        <a:srgbClr val="FFFFFF"/>
      </a:accent5>
      <a:accent6>
        <a:srgbClr val="000000"/>
      </a:accent6>
      <a:hlink>
        <a:srgbClr val="77A8F7"/>
      </a:hlink>
      <a:folHlink>
        <a:srgbClr val="6098F6"/>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504</TotalTime>
  <Words>4669</Words>
  <Application>Microsoft Office PowerPoint</Application>
  <PresentationFormat>On-screen Show (16:9)</PresentationFormat>
  <Paragraphs>621</Paragraphs>
  <Slides>51</Slides>
  <Notes>51</Notes>
  <HiddenSlides>22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Noto Sans Symbols</vt:lpstr>
      <vt:lpstr>Calibri</vt:lpstr>
      <vt:lpstr>Arial</vt:lpstr>
      <vt:lpstr>Webdings</vt:lpstr>
      <vt:lpstr>Wingdings</vt:lpstr>
      <vt:lpstr>Roboto</vt:lpstr>
      <vt:lpstr>Times New Roman</vt:lpstr>
      <vt:lpstr>Symbol</vt:lpstr>
      <vt:lpstr>Arial</vt:lpstr>
      <vt:lpstr>Simple Light</vt:lpstr>
      <vt:lpstr>1_Simple Light</vt:lpstr>
      <vt:lpstr>PowerPoint Presentation</vt:lpstr>
      <vt:lpstr>Background LDRRM Fund </vt:lpstr>
      <vt:lpstr>DILG-DBM JMC 2013 - 01 </vt:lpstr>
      <vt:lpstr>DILG-DBM JMC 2013 - 01 </vt:lpstr>
      <vt:lpstr>DILG-DBM JMC 2013 - 01 </vt:lpstr>
      <vt:lpstr>DILG-DBM JMC 2013 - 01 </vt:lpstr>
      <vt:lpstr>DILG-DBM JMC 2013 - 01 </vt:lpstr>
      <vt:lpstr>DILG-DBM JMC 2013 - 01 </vt:lpstr>
      <vt:lpstr>DILG-DBM JMC 2013 - 01 </vt:lpstr>
      <vt:lpstr>DILG-DBM JMC 2013 - 01 </vt:lpstr>
      <vt:lpstr>COA CIRCULAR 2012-002 </vt:lpstr>
      <vt:lpstr>COA CIRCULAR 2012-002 </vt:lpstr>
      <vt:lpstr>COA CIRCULAR 2012-002 </vt:lpstr>
      <vt:lpstr>Local Disaster Risk Reduction and Management Fund</vt:lpstr>
      <vt:lpstr>LDRRMP?</vt:lpstr>
      <vt:lpstr>PowerPoint Presentation</vt:lpstr>
      <vt:lpstr>PowerPoint Presentation</vt:lpstr>
      <vt:lpstr>PowerPoint Presentation</vt:lpstr>
      <vt:lpstr>PowerPoint Presentation</vt:lpstr>
      <vt:lpstr>Local DRRM Planning</vt:lpstr>
      <vt:lpstr>Local DRRM Planning</vt:lpstr>
      <vt:lpstr>Local DRRM Planning</vt:lpstr>
      <vt:lpstr>Local DRRM Planning</vt:lpstr>
      <vt:lpstr>Local DRRM Planning</vt:lpstr>
      <vt:lpstr>Local DRRM Planning</vt:lpstr>
      <vt:lpstr>PowerPoint Presentation</vt:lpstr>
      <vt:lpstr>PowerPoint Presentation</vt:lpstr>
      <vt:lpstr>DILG-DBM JMC 2013 - 01 </vt:lpstr>
      <vt:lpstr>Background NDRRM Fund </vt:lpstr>
      <vt:lpstr>Changes in the New Guidelines </vt:lpstr>
      <vt:lpstr>Phases of DRRM Financing Assistance</vt:lpstr>
      <vt:lpstr>PowerPoint Presentation</vt:lpstr>
      <vt:lpstr>PowerPoint Presentation</vt:lpstr>
      <vt:lpstr>Menu of Projects (Pre-Disaster) </vt:lpstr>
      <vt:lpstr>Documentary Requirements </vt:lpstr>
      <vt:lpstr>PowerPoint Presentation</vt:lpstr>
      <vt:lpstr>PowerPoint Presentation</vt:lpstr>
      <vt:lpstr>Documentary Requirements </vt:lpstr>
      <vt:lpstr>Menu of Projects (Disaster Response) </vt:lpstr>
      <vt:lpstr>EARLY RECOVERY </vt:lpstr>
      <vt:lpstr>PowerPoint Presentation</vt:lpstr>
      <vt:lpstr>Documentary Requirements </vt:lpstr>
      <vt:lpstr>Menu of Projects (Early Recovery) </vt:lpstr>
      <vt:lpstr>PowerPoint Presentation</vt:lpstr>
      <vt:lpstr>PowerPoint Presentation</vt:lpstr>
      <vt:lpstr>PowerPoint Presentation</vt:lpstr>
      <vt:lpstr>Menu of Projects (Rehabilitation and Reconstruction) </vt:lpstr>
      <vt:lpstr>Documentary Requirements </vt:lpstr>
      <vt:lpstr>RP-VET Functions </vt:lpstr>
      <vt:lpstr>NDRRMC Resolution on LGU Access to NDRRMF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Julius Honitiveros</cp:lastModifiedBy>
  <cp:revision>11</cp:revision>
  <cp:lastPrinted>2024-02-06T04:08:00Z</cp:lastPrinted>
  <dcterms:modified xsi:type="dcterms:W3CDTF">2025-03-27T01:02:02Z</dcterms:modified>
</cp:coreProperties>
</file>